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58" r:id="rId3"/>
    <p:sldId id="259" r:id="rId4"/>
    <p:sldId id="257" r:id="rId5"/>
    <p:sldId id="260" r:id="rId6"/>
    <p:sldId id="261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45" d="100"/>
          <a:sy n="45" d="100"/>
        </p:scale>
        <p:origin x="2760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9CDF-8AD9-476C-A583-0E7A59D1AEE2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D3FBC-AC68-443D-B967-DF61AAC734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07509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9738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6965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83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894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75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600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64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34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319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721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735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AD5E4-7945-49F2-ABCB-991DFBC16BCD}" type="datetimeFigureOut">
              <a:rPr kumimoji="1" lang="ja-JP" altLang="en-US" smtClean="0"/>
              <a:t>2020/4/30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E7875-83B8-4BAF-A7CB-C8DCEA3EF76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0627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p4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1.png"/><Relationship Id="rId4" Type="http://schemas.openxmlformats.org/officeDocument/2006/relationships/video" Target="../media/media5.mp4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9.m4a"/><Relationship Id="rId7" Type="http://schemas.openxmlformats.org/officeDocument/2006/relationships/image" Target="../media/image4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1.png"/><Relationship Id="rId5" Type="http://schemas.openxmlformats.org/officeDocument/2006/relationships/image" Target="../media/image2.jp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1.png"/><Relationship Id="rId3" Type="http://schemas.openxmlformats.org/officeDocument/2006/relationships/audio" Target="../media/media11.m4a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角丸四角形 5"/>
          <p:cNvSpPr/>
          <p:nvPr/>
        </p:nvSpPr>
        <p:spPr>
          <a:xfrm>
            <a:off x="207719" y="152400"/>
            <a:ext cx="11655989" cy="6516960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421523" y="304800"/>
            <a:ext cx="11168664" cy="614853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678873" y="1388314"/>
            <a:ext cx="1018309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7200" b="1" u="sng" spc="100" dirty="0">
                <a:ln w="18000">
                  <a:solidFill>
                    <a:schemeClr val="tx1"/>
                  </a:solidFill>
                  <a:prstDash val="solid"/>
                </a:ln>
                <a:solidFill>
                  <a:sysClr val="windowText" lastClr="000000">
                    <a:alpha val="5700"/>
                  </a:sys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</a:rPr>
              <a:t>Grade 6 IC</a:t>
            </a:r>
          </a:p>
          <a:p>
            <a:pPr algn="ctr"/>
            <a:r>
              <a:rPr lang="en-US" altLang="ja-JP" sz="7200" b="1" u="sng" spc="100" dirty="0" err="1">
                <a:ln w="18000">
                  <a:solidFill>
                    <a:schemeClr val="tx1"/>
                  </a:solidFill>
                  <a:prstDash val="solid"/>
                </a:ln>
                <a:solidFill>
                  <a:sysClr val="windowText" lastClr="000000">
                    <a:alpha val="5700"/>
                  </a:sys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</a:rPr>
              <a:t>Maths</a:t>
            </a:r>
            <a:endParaRPr lang="en-US" altLang="ja-JP" sz="7200" b="1" u="sng" spc="100" dirty="0">
              <a:ln w="18000">
                <a:solidFill>
                  <a:schemeClr val="tx1"/>
                </a:solidFill>
                <a:prstDash val="solid"/>
              </a:ln>
              <a:solidFill>
                <a:sysClr val="windowText" lastClr="000000">
                  <a:alpha val="5700"/>
                </a:sys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endParaRPr lang="en-US" altLang="ja-JP" sz="72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en-US" altLang="ja-JP" sz="7200" b="1" spc="100" dirty="0">
                <a:ln w="180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75057" dist="38100" dir="5400000" sy="-20000" rotWithShape="0">
                    <a:prstClr val="black">
                      <a:alpha val="25000"/>
                    </a:prstClr>
                  </a:outerShdw>
                </a:effectLst>
                <a:latin typeface="Century Gothic" panose="020B0502020202020204" pitchFamily="34" charset="0"/>
              </a:rPr>
              <a:t>Page 26 ~ 28</a:t>
            </a:r>
            <a:endParaRPr lang="ja-JP" altLang="en-US" sz="7200" b="1" spc="100" dirty="0">
              <a:ln w="18000">
                <a:solidFill>
                  <a:schemeClr val="tx1"/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11" name="オーディオ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"/>
    </mc:Choice>
    <mc:Fallback>
      <p:transition spd="slow" advTm="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266940" y="212950"/>
            <a:ext cx="55611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Introduction</a:t>
            </a:r>
            <a:endParaRPr lang="ja-JP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35131" y="1631750"/>
            <a:ext cx="11430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At grade 4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and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5 you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used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‘     ’ and ‘      ‘ variables in your formulas.</a:t>
            </a:r>
            <a:endParaRPr lang="en-US" altLang="ja-JP" sz="1050" b="1" dirty="0" smtClean="0">
              <a:latin typeface="Century Gothic" panose="020B0502020202020204" pitchFamily="34" charset="0"/>
            </a:endParaRPr>
          </a:p>
          <a:p>
            <a:endParaRPr lang="en-US" altLang="ja-JP" sz="3600" b="1" dirty="0">
              <a:latin typeface="Century Gothic" panose="020B0502020202020204" pitchFamily="34" charset="0"/>
            </a:endParaRPr>
          </a:p>
          <a:p>
            <a:r>
              <a:rPr lang="en-US" altLang="ja-JP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sp>
        <p:nvSpPr>
          <p:cNvPr id="2" name="二等辺三角形 1"/>
          <p:cNvSpPr/>
          <p:nvPr/>
        </p:nvSpPr>
        <p:spPr>
          <a:xfrm>
            <a:off x="8424714" y="1723396"/>
            <a:ext cx="609600" cy="481115"/>
          </a:xfrm>
          <a:prstGeom prst="triangl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楕円 2"/>
          <p:cNvSpPr/>
          <p:nvPr/>
        </p:nvSpPr>
        <p:spPr>
          <a:xfrm>
            <a:off x="6484284" y="1718127"/>
            <a:ext cx="540328" cy="5403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868737"/>
              </p:ext>
            </p:extLst>
          </p:nvPr>
        </p:nvGraphicFramePr>
        <p:xfrm>
          <a:off x="2364509" y="4212617"/>
          <a:ext cx="8127999" cy="239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41894413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9706414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346068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 pencil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 ( cost)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Number of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pencils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Sum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22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50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50 x 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662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60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60 x 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55806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游ゴシック" panose="020B0400000000000000" pitchFamily="50" charset="-128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游ゴシック" panose="020B0400000000000000" pitchFamily="50" charset="-128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游ゴシック" panose="020B0400000000000000" pitchFamily="50" charset="-128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游ゴシック" panose="020B0400000000000000" pitchFamily="50" charset="-128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游ゴシック" panose="020B0400000000000000" pitchFamily="50" charset="-128"/>
                          <a:cs typeface="+mn-cs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游ゴシック" panose="020B0400000000000000" pitchFamily="50" charset="-128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181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    X 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590618"/>
                  </a:ext>
                </a:extLst>
              </a:tr>
            </a:tbl>
          </a:graphicData>
        </a:graphic>
      </p:graphicFrame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10303" r="50713" b="71515"/>
          <a:stretch/>
        </p:blipFill>
        <p:spPr>
          <a:xfrm>
            <a:off x="4311112" y="2693165"/>
            <a:ext cx="3699163" cy="1246909"/>
          </a:xfrm>
          <a:prstGeom prst="rect">
            <a:avLst/>
          </a:prstGeom>
        </p:spPr>
      </p:pic>
      <p:sp>
        <p:nvSpPr>
          <p:cNvPr id="13" name="楕円 12"/>
          <p:cNvSpPr/>
          <p:nvPr/>
        </p:nvSpPr>
        <p:spPr>
          <a:xfrm>
            <a:off x="3505200" y="4510943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3519050" y="4871168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8758810" y="4538646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楕円 15"/>
          <p:cNvSpPr/>
          <p:nvPr/>
        </p:nvSpPr>
        <p:spPr>
          <a:xfrm>
            <a:off x="8772660" y="4898871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/>
          <p:cNvSpPr/>
          <p:nvPr/>
        </p:nvSpPr>
        <p:spPr>
          <a:xfrm>
            <a:off x="3519050" y="6208598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楕円 17"/>
          <p:cNvSpPr/>
          <p:nvPr/>
        </p:nvSpPr>
        <p:spPr>
          <a:xfrm>
            <a:off x="8578698" y="6222449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オーディオ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2554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96"/>
    </mc:Choice>
    <mc:Fallback>
      <p:transition spd="slow" advTm="3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343611" y="212950"/>
            <a:ext cx="74077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Introduction</a:t>
            </a:r>
            <a:r>
              <a:rPr lang="ja-JP" altLang="en-US" sz="72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　イ</a:t>
            </a:r>
            <a:endParaRPr lang="ja-JP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5860" y="1631750"/>
            <a:ext cx="110096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For grade 6 you will use ‘     ’ and ‘     ‘ variables in your formula.</a:t>
            </a:r>
            <a:endParaRPr lang="en-US" altLang="ja-JP" sz="1050" b="1" dirty="0" smtClean="0">
              <a:latin typeface="Century Gothic" panose="020B0502020202020204" pitchFamily="34" charset="0"/>
            </a:endParaRPr>
          </a:p>
          <a:p>
            <a:endParaRPr lang="en-US" altLang="ja-JP" sz="3600" b="1" dirty="0">
              <a:latin typeface="Century Gothic" panose="020B0502020202020204" pitchFamily="34" charset="0"/>
            </a:endParaRPr>
          </a:p>
          <a:p>
            <a:r>
              <a:rPr lang="en-US" altLang="ja-JP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Example:</a:t>
            </a: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1424576"/>
              </p:ext>
            </p:extLst>
          </p:nvPr>
        </p:nvGraphicFramePr>
        <p:xfrm>
          <a:off x="2530763" y="3940074"/>
          <a:ext cx="8127999" cy="238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41894413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297064142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346068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1 pencil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 ( cost)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Number of</a:t>
                      </a:r>
                      <a:r>
                        <a:rPr kumimoji="1" lang="en-US" altLang="ja-JP" baseline="0" dirty="0" smtClean="0">
                          <a:solidFill>
                            <a:schemeClr val="tx1"/>
                          </a:solidFill>
                        </a:rPr>
                        <a:t> pencils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chemeClr val="tx1"/>
                          </a:solidFill>
                        </a:rPr>
                        <a:t>Sum</a:t>
                      </a:r>
                      <a:endParaRPr kumimoji="1" lang="ja-JP" alt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22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dirty="0" smtClean="0">
                          <a:latin typeface="Century Gothic" panose="020B0502020202020204" pitchFamily="34" charset="0"/>
                        </a:rPr>
                        <a:t>    X 6</a:t>
                      </a:r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6621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en-US" altLang="ja-JP" b="1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游ゴシック" panose="020B0400000000000000" pitchFamily="50" charset="-128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游ゴシック" panose="020B0400000000000000" pitchFamily="50" charset="-128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181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kumimoji="1" lang="en-US" altLang="ja-JP" b="1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b="1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r>
                        <a:rPr kumimoji="1" lang="en-US" altLang="ja-JP" sz="2400" b="1" dirty="0" smtClean="0">
                          <a:latin typeface="Century Gothic" panose="020B0502020202020204" pitchFamily="34" charset="0"/>
                        </a:rPr>
                        <a:t>X 6</a:t>
                      </a:r>
                      <a:endParaRPr kumimoji="1" lang="en-US" altLang="ja-JP" b="1" dirty="0" smtClean="0">
                        <a:latin typeface="Century Gothic" panose="020B0502020202020204" pitchFamily="34" charset="0"/>
                      </a:endParaRPr>
                    </a:p>
                    <a:p>
                      <a:pPr algn="ctr"/>
                      <a:endParaRPr kumimoji="1" lang="ja-JP" altLang="en-US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590618"/>
                  </a:ext>
                </a:extLst>
              </a:tr>
            </a:tbl>
          </a:graphicData>
        </a:graphic>
      </p:graphicFrame>
      <p:sp>
        <p:nvSpPr>
          <p:cNvPr id="22" name="楕円 21"/>
          <p:cNvSpPr/>
          <p:nvPr/>
        </p:nvSpPr>
        <p:spPr>
          <a:xfrm>
            <a:off x="3657596" y="4310525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楕円 22"/>
          <p:cNvSpPr/>
          <p:nvPr/>
        </p:nvSpPr>
        <p:spPr>
          <a:xfrm>
            <a:off x="8828078" y="4310525"/>
            <a:ext cx="387928" cy="38792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3851560" y="4849091"/>
            <a:ext cx="0" cy="4156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9365669" y="4816374"/>
            <a:ext cx="0" cy="4156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6096000" y="1524774"/>
            <a:ext cx="688935" cy="73227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8225336" y="1693859"/>
            <a:ext cx="602742" cy="660369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3507092" y="5290818"/>
            <a:ext cx="688935" cy="732271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8329467" y="5443218"/>
            <a:ext cx="688935" cy="732271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53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1"/>
    </mc:Choice>
    <mc:Fallback>
      <p:transition spd="slow" advTm="19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476922" y="715392"/>
            <a:ext cx="1114119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800" b="1" u="sng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entury Gothic" panose="020B0502020202020204" pitchFamily="34" charset="0"/>
              </a:rPr>
              <a:t>Let’s practice writing these variables.</a:t>
            </a:r>
            <a:endParaRPr lang="ja-JP" altLang="en-US" sz="4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p26_文字のかき方(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9519" t="21603" r="31526" b="9499"/>
          <a:stretch/>
        </p:blipFill>
        <p:spPr>
          <a:xfrm>
            <a:off x="6220691" y="2113388"/>
            <a:ext cx="4142509" cy="4121157"/>
          </a:xfrm>
          <a:prstGeom prst="rect">
            <a:avLst/>
          </a:prstGeom>
        </p:spPr>
      </p:pic>
      <p:pic>
        <p:nvPicPr>
          <p:cNvPr id="12" name="p26_文字のかき方(x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1742" t="22256" r="30935" b="11748"/>
          <a:stretch/>
        </p:blipFill>
        <p:spPr>
          <a:xfrm>
            <a:off x="1731817" y="2086038"/>
            <a:ext cx="4059382" cy="4037672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60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12"/>
    </mc:Choice>
    <mc:Fallback>
      <p:transition spd="slow" advTm="28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49" objId="12"/>
        <p14:stopEvt time="17446" objId="12"/>
        <p14:playEvt time="17658" objId="11"/>
        <p14:pauseEvt time="28811" objId="11"/>
        <p14:stopEvt time="288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057587" y="493720"/>
            <a:ext cx="1107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ウ</a:t>
            </a:r>
            <a:endParaRPr lang="ja-JP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42676" y="2627459"/>
            <a:ext cx="11009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When        = 50  The number of pencils is 6,  The sum is written as such:           x 6 =          yen.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1985444" y="2548496"/>
            <a:ext cx="667706" cy="709707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0" t="61818" r="15497" b="29697"/>
          <a:stretch/>
        </p:blipFill>
        <p:spPr>
          <a:xfrm>
            <a:off x="5209113" y="775484"/>
            <a:ext cx="4391892" cy="99752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6144326" y="3149768"/>
            <a:ext cx="667706" cy="709707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8188036" y="3258203"/>
            <a:ext cx="872837" cy="4963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2319297" y="4786275"/>
            <a:ext cx="6814087" cy="718775"/>
            <a:chOff x="792058" y="4386088"/>
            <a:chExt cx="6814087" cy="718775"/>
          </a:xfrm>
        </p:grpSpPr>
        <p:sp>
          <p:nvSpPr>
            <p:cNvPr id="15" name="テキスト ボックス 14"/>
            <p:cNvSpPr txBox="1"/>
            <p:nvPr/>
          </p:nvSpPr>
          <p:spPr>
            <a:xfrm>
              <a:off x="792058" y="4458532"/>
              <a:ext cx="6814087" cy="64633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 smtClean="0">
                  <a:latin typeface="Century Gothic" panose="020B0502020202020204" pitchFamily="34" charset="0"/>
                </a:rPr>
                <a:t>       = 50         50 x 6 = 300 yen</a:t>
              </a: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6" r="32788" b="60061"/>
            <a:stretch/>
          </p:blipFill>
          <p:spPr>
            <a:xfrm>
              <a:off x="1057189" y="4386088"/>
              <a:ext cx="667706" cy="709707"/>
            </a:xfrm>
            <a:prstGeom prst="rect">
              <a:avLst/>
            </a:prstGeom>
          </p:spPr>
        </p:pic>
      </p:grpSp>
      <p:pic>
        <p:nvPicPr>
          <p:cNvPr id="7" name="オーディオ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71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78"/>
    </mc:Choice>
    <mc:Fallback>
      <p:transition spd="slow" advTm="25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057587" y="493720"/>
            <a:ext cx="1107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エ</a:t>
            </a:r>
            <a:endParaRPr lang="ja-JP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3082500" y="1758310"/>
            <a:ext cx="11009666" cy="725294"/>
            <a:chOff x="3082500" y="1758310"/>
            <a:chExt cx="11009666" cy="725294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082500" y="1837273"/>
              <a:ext cx="11009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 smtClean="0">
                  <a:latin typeface="Century Gothic" panose="020B0502020202020204" pitchFamily="34" charset="0"/>
                </a:rPr>
                <a:t>Lets try        = 60 , 70 , </a:t>
              </a:r>
            </a:p>
          </p:txBody>
        </p:sp>
        <p:pic>
          <p:nvPicPr>
            <p:cNvPr id="10" name="図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36" r="32788" b="60061"/>
            <a:stretch/>
          </p:blipFill>
          <p:spPr>
            <a:xfrm>
              <a:off x="4690039" y="1758310"/>
              <a:ext cx="667706" cy="709707"/>
            </a:xfrm>
            <a:prstGeom prst="rect">
              <a:avLst/>
            </a:prstGeom>
          </p:spPr>
        </p:pic>
      </p:grp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0" t="61818" r="15497" b="29697"/>
          <a:stretch/>
        </p:blipFill>
        <p:spPr>
          <a:xfrm>
            <a:off x="5209113" y="493720"/>
            <a:ext cx="5632436" cy="1279292"/>
          </a:xfrm>
          <a:prstGeom prst="rect">
            <a:avLst/>
          </a:prstGeom>
        </p:spPr>
      </p:pic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9382590"/>
              </p:ext>
            </p:extLst>
          </p:nvPr>
        </p:nvGraphicFramePr>
        <p:xfrm>
          <a:off x="2179582" y="4739098"/>
          <a:ext cx="812800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418944138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97064142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334606883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147060206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1842627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yen</a:t>
                      </a:r>
                    </a:p>
                    <a:p>
                      <a:pPr algn="ctr"/>
                      <a:endParaRPr kumimoji="1" lang="en-US" altLang="ja-JP" sz="2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…...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22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baseline="0" dirty="0" smtClean="0"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kumimoji="1" lang="en-US" altLang="ja-JP" sz="2400" b="1" dirty="0" smtClean="0">
                          <a:latin typeface="Century Gothic" panose="020B0502020202020204" pitchFamily="34" charset="0"/>
                        </a:rPr>
                        <a:t>yen</a:t>
                      </a:r>
                    </a:p>
                    <a:p>
                      <a:pPr algn="ctr"/>
                      <a:endParaRPr kumimoji="1" lang="ja-JP" altLang="en-US" sz="2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300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360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420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…...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6621514"/>
                  </a:ext>
                </a:extLst>
              </a:tr>
            </a:tbl>
          </a:graphicData>
        </a:graphic>
      </p:graphicFrame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2179582" y="4699049"/>
            <a:ext cx="688935" cy="73227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2197781" y="5656954"/>
            <a:ext cx="602742" cy="660369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168254" y="2796711"/>
            <a:ext cx="110096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When      = 60             x 6                   =     </a:t>
            </a:r>
          </a:p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When      = 70             x 6                   =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2686952" y="2887872"/>
            <a:ext cx="435444" cy="46283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2686952" y="3358641"/>
            <a:ext cx="435444" cy="462834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4641286" y="2887872"/>
            <a:ext cx="983477" cy="448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627805" y="3404261"/>
            <a:ext cx="983477" cy="448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6820378" y="2896639"/>
            <a:ext cx="983477" cy="448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6806897" y="3413028"/>
            <a:ext cx="983477" cy="448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8253254" y="2919513"/>
            <a:ext cx="432058" cy="48474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8245385" y="3444310"/>
            <a:ext cx="432058" cy="484748"/>
          </a:xfrm>
          <a:prstGeom prst="rect">
            <a:avLst/>
          </a:prstGeom>
        </p:spPr>
      </p:pic>
      <p:sp>
        <p:nvSpPr>
          <p:cNvPr id="31" name="正方形/長方形 30"/>
          <p:cNvSpPr/>
          <p:nvPr/>
        </p:nvSpPr>
        <p:spPr>
          <a:xfrm>
            <a:off x="9552252" y="2902053"/>
            <a:ext cx="983477" cy="448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9538771" y="3418442"/>
            <a:ext cx="983477" cy="4486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6923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12"/>
    </mc:Choice>
    <mc:Fallback>
      <p:transition spd="slow" advTm="34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057587" y="493720"/>
            <a:ext cx="1107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オ</a:t>
            </a:r>
            <a:endParaRPr lang="ja-JP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1167" y="1517888"/>
            <a:ext cx="110096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When      = 600 and    = 6 pencils.  How much will the pencils cost.</a:t>
            </a:r>
          </a:p>
          <a:p>
            <a:r>
              <a:rPr lang="en-US" altLang="ja-JP" sz="3600" b="1" dirty="0">
                <a:latin typeface="Century Gothic" panose="020B0502020202020204" pitchFamily="34" charset="0"/>
              </a:rPr>
              <a:t>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                              </a:t>
            </a:r>
            <a:r>
              <a:rPr lang="en-US" altLang="ja-JP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+ 10</a:t>
            </a:r>
            <a:r>
              <a:rPr lang="en-US" altLang="ja-JP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altLang="ja-JP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+ </a:t>
            </a:r>
            <a:r>
              <a:rPr lang="en-US" altLang="ja-JP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10 </a:t>
            </a:r>
            <a:r>
              <a:rPr lang="en-US" altLang="ja-JP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 </a:t>
            </a:r>
          </a:p>
          <a:p>
            <a:endParaRPr lang="en-US" altLang="ja-JP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altLang="ja-JP" sz="36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altLang="ja-JP" sz="3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r>
              <a:rPr lang="en-US" altLang="ja-JP" sz="3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                              + 60       </a:t>
            </a:r>
            <a:r>
              <a:rPr lang="en-US" altLang="ja-JP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+ 60</a:t>
            </a:r>
          </a:p>
          <a:p>
            <a:endParaRPr lang="en-US" altLang="ja-JP" sz="3600" b="1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0" t="61818" r="15497" b="29697"/>
          <a:stretch/>
        </p:blipFill>
        <p:spPr>
          <a:xfrm>
            <a:off x="5075269" y="222865"/>
            <a:ext cx="5632436" cy="1279292"/>
          </a:xfrm>
          <a:prstGeom prst="rect">
            <a:avLst/>
          </a:prstGeom>
        </p:spPr>
      </p:pic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057074"/>
              </p:ext>
            </p:extLst>
          </p:nvPr>
        </p:nvGraphicFramePr>
        <p:xfrm>
          <a:off x="822959" y="3254037"/>
          <a:ext cx="1069848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080">
                  <a:extLst>
                    <a:ext uri="{9D8B030D-6E8A-4147-A177-3AD203B41FA5}">
                      <a16:colId xmlns:a16="http://schemas.microsoft.com/office/drawing/2014/main" xmlns="" val="4189441380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xmlns="" val="2970641423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xmlns="" val="3346068836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xmlns="" val="1470602062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xmlns="" val="1842627053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xmlns="" val="32548375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yen</a:t>
                      </a:r>
                    </a:p>
                    <a:p>
                      <a:pPr algn="ctr"/>
                      <a:endParaRPr kumimoji="1" lang="en-US" altLang="ja-JP" sz="2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…...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22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baseline="0" dirty="0" smtClean="0"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kumimoji="1" lang="en-US" altLang="ja-JP" sz="2400" b="1" dirty="0" smtClean="0">
                          <a:latin typeface="Century Gothic" panose="020B0502020202020204" pitchFamily="34" charset="0"/>
                        </a:rPr>
                        <a:t>yen</a:t>
                      </a:r>
                    </a:p>
                    <a:p>
                      <a:pPr algn="ctr"/>
                      <a:endParaRPr kumimoji="1" lang="ja-JP" altLang="en-US" sz="2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300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360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420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…...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600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6621514"/>
                  </a:ext>
                </a:extLst>
              </a:tr>
            </a:tbl>
          </a:graphicData>
        </a:graphic>
      </p:graphicFrame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869282" y="3213987"/>
            <a:ext cx="688935" cy="73227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912378" y="4171892"/>
            <a:ext cx="602742" cy="660369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2096489" y="1614419"/>
            <a:ext cx="432058" cy="48474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4915302" y="1567922"/>
            <a:ext cx="435444" cy="462834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949155" y="5383318"/>
            <a:ext cx="9552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We can see that the amount between      variable is 10 and between</a:t>
            </a:r>
            <a:r>
              <a:rPr lang="ja-JP" altLang="en-US" sz="3600" b="1" dirty="0">
                <a:latin typeface="Century Gothic" panose="020B0502020202020204" pitchFamily="34" charset="0"/>
              </a:rPr>
              <a:t>　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     is 60.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9392077" y="5274249"/>
            <a:ext cx="688935" cy="732271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7288745" y="5971636"/>
            <a:ext cx="602742" cy="660369"/>
          </a:xfrm>
          <a:prstGeom prst="rect">
            <a:avLst/>
          </a:prstGeom>
        </p:spPr>
      </p:pic>
      <p:sp>
        <p:nvSpPr>
          <p:cNvPr id="14" name="アーチ 13"/>
          <p:cNvSpPr/>
          <p:nvPr/>
        </p:nvSpPr>
        <p:spPr>
          <a:xfrm>
            <a:off x="3905792" y="2808977"/>
            <a:ext cx="770709" cy="919836"/>
          </a:xfrm>
          <a:prstGeom prst="blockArc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アーチ 14"/>
          <p:cNvSpPr/>
          <p:nvPr/>
        </p:nvSpPr>
        <p:spPr>
          <a:xfrm>
            <a:off x="5562945" y="2798164"/>
            <a:ext cx="770709" cy="919836"/>
          </a:xfrm>
          <a:prstGeom prst="blockArc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アーチ 16"/>
          <p:cNvSpPr/>
          <p:nvPr/>
        </p:nvSpPr>
        <p:spPr>
          <a:xfrm>
            <a:off x="7295951" y="2778570"/>
            <a:ext cx="770709" cy="919836"/>
          </a:xfrm>
          <a:prstGeom prst="blockArc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0" name="アーチ 19"/>
          <p:cNvSpPr/>
          <p:nvPr/>
        </p:nvSpPr>
        <p:spPr>
          <a:xfrm rot="10800000">
            <a:off x="3905792" y="4414817"/>
            <a:ext cx="770709" cy="919836"/>
          </a:xfrm>
          <a:prstGeom prst="blockArc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アーチ 20"/>
          <p:cNvSpPr/>
          <p:nvPr/>
        </p:nvSpPr>
        <p:spPr>
          <a:xfrm rot="10800000">
            <a:off x="5562945" y="4419832"/>
            <a:ext cx="770709" cy="919836"/>
          </a:xfrm>
          <a:prstGeom prst="blockArc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アーチ 21"/>
          <p:cNvSpPr/>
          <p:nvPr/>
        </p:nvSpPr>
        <p:spPr>
          <a:xfrm rot="10800000">
            <a:off x="7387391" y="4419833"/>
            <a:ext cx="770709" cy="919836"/>
          </a:xfrm>
          <a:prstGeom prst="blockArc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86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459"/>
    </mc:Choice>
    <mc:Fallback>
      <p:transition spd="slow" advTm="4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7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057588" y="493720"/>
            <a:ext cx="1107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オ</a:t>
            </a:r>
            <a:endParaRPr lang="ja-JP" altLang="en-US" sz="7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0" t="61818" r="15497" b="29697"/>
          <a:stretch/>
        </p:blipFill>
        <p:spPr>
          <a:xfrm>
            <a:off x="5209113" y="493720"/>
            <a:ext cx="5632436" cy="1279292"/>
          </a:xfrm>
          <a:prstGeom prst="rect">
            <a:avLst/>
          </a:prstGeom>
        </p:spPr>
      </p:pic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839000"/>
              </p:ext>
            </p:extLst>
          </p:nvPr>
        </p:nvGraphicFramePr>
        <p:xfrm>
          <a:off x="770709" y="2200269"/>
          <a:ext cx="9954997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9125">
                  <a:extLst>
                    <a:ext uri="{9D8B030D-6E8A-4147-A177-3AD203B41FA5}">
                      <a16:colId xmlns:a16="http://schemas.microsoft.com/office/drawing/2014/main" xmlns="" val="4189441380"/>
                    </a:ext>
                  </a:extLst>
                </a:gridCol>
                <a:gridCol w="1369312">
                  <a:extLst>
                    <a:ext uri="{9D8B030D-6E8A-4147-A177-3AD203B41FA5}">
                      <a16:colId xmlns:a16="http://schemas.microsoft.com/office/drawing/2014/main" xmlns="" val="2970641423"/>
                    </a:ext>
                  </a:extLst>
                </a:gridCol>
                <a:gridCol w="1369312">
                  <a:extLst>
                    <a:ext uri="{9D8B030D-6E8A-4147-A177-3AD203B41FA5}">
                      <a16:colId xmlns:a16="http://schemas.microsoft.com/office/drawing/2014/main" xmlns="" val="3346068836"/>
                    </a:ext>
                  </a:extLst>
                </a:gridCol>
                <a:gridCol w="1369312">
                  <a:extLst>
                    <a:ext uri="{9D8B030D-6E8A-4147-A177-3AD203B41FA5}">
                      <a16:colId xmlns:a16="http://schemas.microsoft.com/office/drawing/2014/main" xmlns="" val="1470602062"/>
                    </a:ext>
                  </a:extLst>
                </a:gridCol>
                <a:gridCol w="1369312">
                  <a:extLst>
                    <a:ext uri="{9D8B030D-6E8A-4147-A177-3AD203B41FA5}">
                      <a16:colId xmlns:a16="http://schemas.microsoft.com/office/drawing/2014/main" xmlns="" val="3254837559"/>
                    </a:ext>
                  </a:extLst>
                </a:gridCol>
                <a:gridCol w="1369312">
                  <a:extLst>
                    <a:ext uri="{9D8B030D-6E8A-4147-A177-3AD203B41FA5}">
                      <a16:colId xmlns:a16="http://schemas.microsoft.com/office/drawing/2014/main" xmlns="" val="3834923670"/>
                    </a:ext>
                  </a:extLst>
                </a:gridCol>
                <a:gridCol w="1369312">
                  <a:extLst>
                    <a:ext uri="{9D8B030D-6E8A-4147-A177-3AD203B41FA5}">
                      <a16:colId xmlns:a16="http://schemas.microsoft.com/office/drawing/2014/main" xmlns="" val="1205408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aseline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    yen</a:t>
                      </a:r>
                    </a:p>
                    <a:p>
                      <a:pPr algn="ctr"/>
                      <a:endParaRPr kumimoji="1" lang="en-US" altLang="ja-JP" sz="240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50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70</a:t>
                      </a:r>
                      <a:endParaRPr kumimoji="1" lang="ja-JP" altLang="en-US" sz="360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80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90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100</a:t>
                      </a:r>
                      <a:endParaRPr kumimoji="1" lang="ja-JP" altLang="en-US" sz="360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22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baseline="0" dirty="0" smtClean="0">
                          <a:latin typeface="Century Gothic" panose="020B0502020202020204" pitchFamily="34" charset="0"/>
                        </a:rPr>
                        <a:t>     </a:t>
                      </a:r>
                      <a:r>
                        <a:rPr kumimoji="1" lang="en-US" altLang="ja-JP" sz="2400" b="1" dirty="0" smtClean="0">
                          <a:latin typeface="Century Gothic" panose="020B0502020202020204" pitchFamily="34" charset="0"/>
                        </a:rPr>
                        <a:t>yen</a:t>
                      </a:r>
                    </a:p>
                    <a:p>
                      <a:pPr algn="ctr"/>
                      <a:endParaRPr kumimoji="1" lang="ja-JP" altLang="en-US" sz="2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300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360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420</a:t>
                      </a:r>
                      <a:endParaRPr kumimoji="1" lang="ja-JP" altLang="en-US" sz="36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480</a:t>
                      </a:r>
                      <a:endParaRPr kumimoji="1" lang="ja-JP" altLang="en-US" sz="36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600" b="1" dirty="0" smtClean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</a:rPr>
                        <a:t>540</a:t>
                      </a:r>
                      <a:endParaRPr kumimoji="1" lang="ja-JP" altLang="en-US" sz="3600" b="1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b="1" dirty="0" smtClean="0">
                          <a:latin typeface="Century Gothic" panose="020B0502020202020204" pitchFamily="34" charset="0"/>
                        </a:rPr>
                        <a:t>600</a:t>
                      </a:r>
                      <a:endParaRPr kumimoji="1" lang="ja-JP" altLang="en-US" sz="3600" b="1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6621514"/>
                  </a:ext>
                </a:extLst>
              </a:tr>
            </a:tbl>
          </a:graphicData>
        </a:graphic>
      </p:graphicFrame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803976" y="2099036"/>
            <a:ext cx="688935" cy="732271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850818" y="3132716"/>
            <a:ext cx="602742" cy="660369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105348" y="4313182"/>
            <a:ext cx="95525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One way to work out is to continue the table. Or          </a:t>
            </a:r>
            <a:r>
              <a:rPr lang="en-US" altLang="ja-JP" sz="3600" b="1" dirty="0">
                <a:latin typeface="Century Gothic" panose="020B0502020202020204" pitchFamily="34" charset="0"/>
              </a:rPr>
              <a:t>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       6 = </a:t>
            </a:r>
          </a:p>
          <a:p>
            <a:endParaRPr lang="en-US" altLang="ja-JP" sz="3600" b="1" dirty="0">
              <a:latin typeface="Century Gothic" panose="020B0502020202020204" pitchFamily="34" charset="0"/>
            </a:endParaRPr>
          </a:p>
          <a:p>
            <a:r>
              <a:rPr lang="en-US" altLang="ja-JP" sz="3600" b="1" dirty="0" smtClean="0">
                <a:latin typeface="Century Gothic" panose="020B0502020202020204" pitchFamily="34" charset="0"/>
              </a:rPr>
              <a:t>                   600 </a:t>
            </a:r>
            <a:r>
              <a:rPr lang="en-US" altLang="ja-JP" sz="3600" b="1" dirty="0">
                <a:latin typeface="Century Gothic" panose="020B0502020202020204" pitchFamily="34" charset="0"/>
              </a:rPr>
              <a:t> </a:t>
            </a:r>
            <a:r>
              <a:rPr lang="en-US" altLang="ja-JP" sz="3600" b="1" dirty="0" smtClean="0">
                <a:latin typeface="Century Gothic" panose="020B0502020202020204" pitchFamily="34" charset="0"/>
              </a:rPr>
              <a:t>      6 = 100</a:t>
            </a: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6252496" y="4877906"/>
            <a:ext cx="564009" cy="599487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3785215" y="5074826"/>
            <a:ext cx="470809" cy="515822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3474935" y="4942719"/>
            <a:ext cx="3748826" cy="16717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Picture 3" descr="C:\Users\Peter\Downloads\pngguru.co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86" y="4942719"/>
            <a:ext cx="647928" cy="6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Peter\Downloads\pngguru.co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86" y="5966588"/>
            <a:ext cx="647928" cy="6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437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42"/>
    </mc:Choice>
    <mc:Fallback>
      <p:transition spd="slow" advTm="31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0" y="0"/>
            <a:ext cx="12095018" cy="6858000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687214" y="229501"/>
            <a:ext cx="7136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7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9006" y="1401349"/>
            <a:ext cx="119829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latin typeface="Century Gothic" panose="020B0502020202020204" pitchFamily="34" charset="0"/>
              </a:rPr>
              <a:t>①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	</a:t>
            </a:r>
            <a:r>
              <a:rPr lang="ja-JP" altLang="en-US" sz="2800" b="1" dirty="0" smtClean="0">
                <a:latin typeface="Century Gothic" panose="020B0502020202020204" pitchFamily="34" charset="0"/>
              </a:rPr>
              <a:t> </a:t>
            </a:r>
            <a:r>
              <a:rPr lang="en-US" altLang="ja-JP" sz="2400" b="1" dirty="0" smtClean="0">
                <a:latin typeface="Century Gothic" panose="020B0502020202020204" pitchFamily="34" charset="0"/>
              </a:rPr>
              <a:t>When the cost of 1 pencil is 60 yen, the formula is cost x number of         	pencils (variable     )       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60 </a:t>
            </a:r>
            <a:r>
              <a:rPr lang="ja-JP" altLang="en-US" sz="2800" b="1" dirty="0" smtClean="0">
                <a:latin typeface="Century Gothic" panose="020B0502020202020204" pitchFamily="34" charset="0"/>
              </a:rPr>
              <a:t>  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x     </a:t>
            </a:r>
          </a:p>
          <a:p>
            <a:endParaRPr lang="en-US" altLang="ja-JP" sz="2800" b="1" dirty="0" smtClean="0">
              <a:latin typeface="Century Gothic" panose="020B0502020202020204" pitchFamily="34" charset="0"/>
            </a:endParaRPr>
          </a:p>
          <a:p>
            <a:r>
              <a:rPr lang="ja-JP" altLang="en-US" sz="2800" b="1" dirty="0" smtClean="0">
                <a:latin typeface="Century Gothic" panose="020B0502020202020204" pitchFamily="34" charset="0"/>
              </a:rPr>
              <a:t>② 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	To write the complete sum including the price,</a:t>
            </a:r>
          </a:p>
          <a:p>
            <a:r>
              <a:rPr lang="en-US" altLang="ja-JP" sz="2800" b="1" dirty="0" smtClean="0">
                <a:latin typeface="Century Gothic" panose="020B0502020202020204" pitchFamily="34" charset="0"/>
              </a:rPr>
              <a:t>     	we write the sum as             60 x </a:t>
            </a:r>
            <a:r>
              <a:rPr lang="ja-JP" altLang="en-US" sz="2800" b="1" dirty="0" smtClean="0">
                <a:latin typeface="Century Gothic" panose="020B0502020202020204" pitchFamily="34" charset="0"/>
              </a:rPr>
              <a:t>　  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= </a:t>
            </a:r>
          </a:p>
          <a:p>
            <a:endParaRPr lang="en-US" altLang="ja-JP" sz="2800" b="1" dirty="0" smtClean="0">
              <a:latin typeface="Century Gothic" panose="020B0502020202020204" pitchFamily="34" charset="0"/>
            </a:endParaRPr>
          </a:p>
          <a:p>
            <a:r>
              <a:rPr lang="ja-JP" altLang="en-US" sz="2800" b="1" dirty="0" smtClean="0">
                <a:latin typeface="Century Gothic" panose="020B0502020202020204" pitchFamily="34" charset="0"/>
              </a:rPr>
              <a:t>③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	</a:t>
            </a:r>
            <a:r>
              <a:rPr lang="ja-JP" altLang="en-US" sz="2800" b="1" dirty="0" smtClean="0">
                <a:latin typeface="Century Gothic" panose="020B0502020202020204" pitchFamily="34" charset="0"/>
              </a:rPr>
              <a:t> 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If we buy 5 pencils the sum would be 60 x 5 = 300           = 	300</a:t>
            </a:r>
          </a:p>
          <a:p>
            <a:endParaRPr lang="en-US" altLang="ja-JP" sz="2800" b="1" dirty="0" smtClean="0">
              <a:latin typeface="Century Gothic" panose="020B0502020202020204" pitchFamily="34" charset="0"/>
            </a:endParaRPr>
          </a:p>
          <a:p>
            <a:pPr marL="971550" lvl="1" indent="-514350">
              <a:buAutoNum type="circleNumDbPlain" startAt="4"/>
            </a:pPr>
            <a:r>
              <a:rPr lang="en-US" altLang="ja-JP" sz="2800" b="1" dirty="0" smtClean="0">
                <a:latin typeface="Century Gothic" panose="020B0502020202020204" pitchFamily="34" charset="0"/>
              </a:rPr>
              <a:t>If we know the value of     = 360, we know that 60 x      = 360 . Therefore </a:t>
            </a:r>
          </a:p>
          <a:p>
            <a:r>
              <a:rPr lang="en-US" altLang="ja-JP" sz="2800" b="1" dirty="0">
                <a:latin typeface="Century Gothic" panose="020B0502020202020204" pitchFamily="34" charset="0"/>
              </a:rPr>
              <a:t> </a:t>
            </a:r>
            <a:r>
              <a:rPr lang="en-US" altLang="ja-JP" sz="2800" b="1" dirty="0" smtClean="0">
                <a:latin typeface="Century Gothic" panose="020B0502020202020204" pitchFamily="34" charset="0"/>
              </a:rPr>
              <a:t>                               60      360 = 6       = 6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6557071" y="3008392"/>
            <a:ext cx="558433" cy="59356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5855103" y="1846485"/>
            <a:ext cx="435862" cy="46327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4563100" y="1839357"/>
            <a:ext cx="1993971" cy="627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10010104" y="4748747"/>
            <a:ext cx="555460" cy="590400"/>
          </a:xfrm>
          <a:prstGeom prst="rect">
            <a:avLst/>
          </a:prstGeom>
        </p:spPr>
      </p:pic>
      <p:pic>
        <p:nvPicPr>
          <p:cNvPr id="1026" name="Picture 2" descr="H:\DCIM\Mr. Concannon\Maths\教科書スキャン画像\２文字と式\205048-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4" t="70397" r="50370" b="18165"/>
          <a:stretch/>
        </p:blipFill>
        <p:spPr bwMode="auto">
          <a:xfrm>
            <a:off x="1364576" y="127648"/>
            <a:ext cx="1645919" cy="140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7641731" y="3109510"/>
            <a:ext cx="496429" cy="54389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5760617" y="5607205"/>
            <a:ext cx="591417" cy="628619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5760617" y="3115348"/>
            <a:ext cx="2438128" cy="627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10283963" y="4008021"/>
            <a:ext cx="505957" cy="554331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50122" r="32061" b="5272"/>
          <a:stretch/>
        </p:blipFill>
        <p:spPr>
          <a:xfrm>
            <a:off x="5319744" y="4886807"/>
            <a:ext cx="429982" cy="471092"/>
          </a:xfrm>
          <a:prstGeom prst="rect">
            <a:avLst/>
          </a:prstGeom>
        </p:spPr>
      </p:pic>
      <p:pic>
        <p:nvPicPr>
          <p:cNvPr id="1027" name="Picture 3" descr="C:\Users\Peter\Downloads\pngguru.com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985" y="5646301"/>
            <a:ext cx="647928" cy="64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正方形/長方形 21"/>
          <p:cNvSpPr/>
          <p:nvPr/>
        </p:nvSpPr>
        <p:spPr>
          <a:xfrm>
            <a:off x="10162903" y="3935049"/>
            <a:ext cx="1737178" cy="627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cv</a:t>
            </a:r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5723559" y="5656613"/>
            <a:ext cx="1350766" cy="6273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cv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r="32788" b="60061"/>
          <a:stretch/>
        </p:blipFill>
        <p:spPr>
          <a:xfrm>
            <a:off x="3623054" y="1846485"/>
            <a:ext cx="435862" cy="463279"/>
          </a:xfrm>
          <a:prstGeom prst="rect">
            <a:avLst/>
          </a:prstGeom>
        </p:spPr>
      </p:pic>
      <p:pic>
        <p:nvPicPr>
          <p:cNvPr id="2" name="オーディ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335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51"/>
    </mc:Choice>
    <mc:Fallback>
      <p:transition spd="slow" advTm="4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8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9|4.6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1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5|1.3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5|17.6|1.2|0.8|6.7|0.8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1.3|7.7|10.6|10.6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</TotalTime>
  <Words>255</Words>
  <Application>Microsoft Office PowerPoint</Application>
  <PresentationFormat>ワイド画面</PresentationFormat>
  <Paragraphs>106</Paragraphs>
  <Slides>9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ＭＳ Ｐゴシック</vt:lpstr>
      <vt:lpstr>游ゴシック</vt:lpstr>
      <vt:lpstr>游ゴシック Light</vt:lpstr>
      <vt:lpstr>Arial</vt:lpstr>
      <vt:lpstr>Calibri</vt:lpstr>
      <vt:lpstr>Century Gothic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Windows ユーザー</dc:creator>
  <cp:lastModifiedBy>タブレット1号</cp:lastModifiedBy>
  <cp:revision>29</cp:revision>
  <dcterms:created xsi:type="dcterms:W3CDTF">2020-04-28T04:25:37Z</dcterms:created>
  <dcterms:modified xsi:type="dcterms:W3CDTF">2020-04-30T01:58:23Z</dcterms:modified>
</cp:coreProperties>
</file>