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8" r:id="rId3"/>
    <p:sldId id="277" r:id="rId4"/>
    <p:sldId id="278" r:id="rId5"/>
    <p:sldId id="282" r:id="rId6"/>
    <p:sldId id="283" r:id="rId7"/>
    <p:sldId id="279" r:id="rId8"/>
    <p:sldId id="284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35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9" d="100"/>
          <a:sy n="59" d="100"/>
        </p:scale>
        <p:origin x="-624" y="-498"/>
      </p:cViewPr>
      <p:guideLst>
        <p:guide orient="horz" pos="16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D5E4-7945-49F2-ABCB-991DFBC16BCD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7875-83B8-4BAF-A7CB-C8DCEA3EF7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738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D5E4-7945-49F2-ABCB-991DFBC16BCD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7875-83B8-4BAF-A7CB-C8DCEA3EF7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965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D5E4-7945-49F2-ABCB-991DFBC16BCD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7875-83B8-4BAF-A7CB-C8DCEA3EF7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838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D5E4-7945-49F2-ABCB-991DFBC16BCD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7875-83B8-4BAF-A7CB-C8DCEA3EF7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894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D5E4-7945-49F2-ABCB-991DFBC16BCD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7875-83B8-4BAF-A7CB-C8DCEA3EF7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8750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D5E4-7945-49F2-ABCB-991DFBC16BCD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7875-83B8-4BAF-A7CB-C8DCEA3EF7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008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D5E4-7945-49F2-ABCB-991DFBC16BCD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7875-83B8-4BAF-A7CB-C8DCEA3EF7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64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D5E4-7945-49F2-ABCB-991DFBC16BCD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7875-83B8-4BAF-A7CB-C8DCEA3EF7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2343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D5E4-7945-49F2-ABCB-991DFBC16BCD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7875-83B8-4BAF-A7CB-C8DCEA3EF7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319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D5E4-7945-49F2-ABCB-991DFBC16BCD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7875-83B8-4BAF-A7CB-C8DCEA3EF7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210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D5E4-7945-49F2-ABCB-991DFBC16BCD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7875-83B8-4BAF-A7CB-C8DCEA3EF7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373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AD5E4-7945-49F2-ABCB-991DFBC16BCD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E7875-83B8-4BAF-A7CB-C8DCEA3EF7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0627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376071" y="1388314"/>
            <a:ext cx="7439857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u="sng" spc="100" dirty="0">
                <a:ln w="18000">
                  <a:solidFill>
                    <a:schemeClr val="tx1"/>
                  </a:solidFill>
                  <a:prstDash val="solid"/>
                </a:ln>
                <a:solidFill>
                  <a:sysClr val="windowText" lastClr="000000">
                    <a:alpha val="5700"/>
                  </a:sysClr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Century Gothic" panose="020B0502020202020204" pitchFamily="34" charset="0"/>
              </a:rPr>
              <a:t>Grade 6 IC</a:t>
            </a:r>
          </a:p>
          <a:p>
            <a:pPr algn="ctr"/>
            <a:r>
              <a:rPr lang="en-US" altLang="ja-JP" sz="7200" b="1" u="sng" spc="100" dirty="0" err="1">
                <a:ln w="18000">
                  <a:solidFill>
                    <a:schemeClr val="tx1"/>
                  </a:solidFill>
                  <a:prstDash val="solid"/>
                </a:ln>
                <a:solidFill>
                  <a:sysClr val="windowText" lastClr="000000">
                    <a:alpha val="5700"/>
                  </a:sysClr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Century Gothic" panose="020B0502020202020204" pitchFamily="34" charset="0"/>
              </a:rPr>
              <a:t>Maths</a:t>
            </a:r>
            <a:endParaRPr lang="en-US" altLang="ja-JP" sz="7200" b="1" u="sng" spc="100" dirty="0">
              <a:ln w="18000">
                <a:solidFill>
                  <a:schemeClr val="tx1"/>
                </a:solidFill>
                <a:prstDash val="solid"/>
              </a:ln>
              <a:solidFill>
                <a:sysClr val="windowText" lastClr="000000">
                  <a:alpha val="5700"/>
                </a:sys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endParaRPr lang="en-US" altLang="ja-JP" sz="72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r>
              <a:rPr lang="en-US" altLang="ja-JP" sz="7200" b="1" spc="100" dirty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Century Gothic" panose="020B0502020202020204" pitchFamily="34" charset="0"/>
              </a:rPr>
              <a:t>Page </a:t>
            </a:r>
            <a:r>
              <a:rPr lang="en-US" altLang="ja-JP" sz="7200" b="1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Century Gothic" panose="020B0502020202020204" pitchFamily="34" charset="0"/>
              </a:rPr>
              <a:t>31 Review</a:t>
            </a:r>
            <a:endParaRPr lang="ja-JP" altLang="en-US" sz="7200" b="1" spc="100" dirty="0">
              <a:ln w="18000">
                <a:solidFill>
                  <a:schemeClr val="tx1"/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207719" y="152400"/>
            <a:ext cx="11749450" cy="651696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421523" y="304800"/>
            <a:ext cx="11258218" cy="6148536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3643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07"/>
    </mc:Choice>
    <mc:Fallback xmlns="">
      <p:transition spd="slow" advTm="520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8716805" y="541964"/>
            <a:ext cx="270298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3600" b="1" u="sng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Century Gothic" panose="020B0502020202020204" pitchFamily="34" charset="0"/>
              </a:rPr>
              <a:t>Page </a:t>
            </a:r>
            <a:r>
              <a:rPr lang="en-US" altLang="ja-JP" sz="36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Century Gothic" panose="020B0502020202020204" pitchFamily="34" charset="0"/>
              </a:rPr>
              <a:t>26-28</a:t>
            </a:r>
            <a:endParaRPr lang="ja-JP" alt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35130" y="1626842"/>
            <a:ext cx="1143039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3600" b="1" dirty="0" smtClean="0">
              <a:latin typeface="Century Gothic" panose="020B0502020202020204" pitchFamily="34" charset="0"/>
            </a:endParaRPr>
          </a:p>
          <a:p>
            <a:pPr marL="742950" indent="-742950">
              <a:buAutoNum type="arabicParenR"/>
            </a:pPr>
            <a:r>
              <a:rPr lang="en-US" altLang="ja-JP" sz="3600" b="1" dirty="0" smtClean="0">
                <a:latin typeface="Century Gothic" panose="020B0502020202020204" pitchFamily="34" charset="0"/>
              </a:rPr>
              <a:t>There 1 bag of sweets with 6 sweets outside the bag. How many sweets are there?  Let’s make a sum using the variables of       and      .</a:t>
            </a:r>
            <a:endParaRPr lang="en-US" altLang="ja-JP" sz="3600" b="1" dirty="0">
              <a:latin typeface="Century Gothic" panose="020B0502020202020204" pitchFamily="34" charset="0"/>
            </a:endParaRPr>
          </a:p>
          <a:p>
            <a:endParaRPr lang="en-US" altLang="ja-JP" sz="3600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en-US" altLang="ja-JP" sz="3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Sum </a:t>
            </a:r>
            <a:r>
              <a:rPr lang="en-US" altLang="ja-JP" sz="3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:  </a:t>
            </a:r>
            <a:r>
              <a:rPr lang="en-US" altLang="ja-JP" sz="3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n-US" altLang="ja-JP" sz="3200" b="1" dirty="0">
                <a:latin typeface="Century Gothic" panose="020B0502020202020204" pitchFamily="34" charset="0"/>
              </a:rPr>
              <a:t> </a:t>
            </a:r>
            <a:r>
              <a:rPr lang="en-US" altLang="ja-JP" sz="3200" b="1" dirty="0" smtClean="0">
                <a:latin typeface="Century Gothic" panose="020B0502020202020204" pitchFamily="34" charset="0"/>
              </a:rPr>
              <a:t>  = 1 bag of sweets +  6</a:t>
            </a:r>
            <a:r>
              <a:rPr lang="en-US" altLang="ja-JP" sz="3200" b="1" dirty="0" smtClean="0">
                <a:latin typeface="Century Gothic" panose="020B0502020202020204" pitchFamily="34" charset="0"/>
              </a:rPr>
              <a:t> =        (        + 6 =      )</a:t>
            </a:r>
            <a:endParaRPr lang="en-US" altLang="ja-JP" sz="3200" b="1" dirty="0">
              <a:latin typeface="Century Gothic" panose="020B0502020202020204" pitchFamily="34" charset="0"/>
            </a:endParaRPr>
          </a:p>
          <a:p>
            <a:r>
              <a:rPr lang="en-US" altLang="ja-JP" sz="3200" b="1" dirty="0" smtClean="0">
                <a:latin typeface="Century Gothic" panose="020B0502020202020204" pitchFamily="34" charset="0"/>
              </a:rPr>
              <a:t>                </a:t>
            </a:r>
            <a:r>
              <a:rPr lang="en-US" altLang="ja-JP" sz="3200" b="1" dirty="0" smtClean="0">
                <a:latin typeface="Century Gothic" panose="020B0502020202020204" pitchFamily="34" charset="0"/>
              </a:rPr>
              <a:t>     </a:t>
            </a:r>
          </a:p>
          <a:p>
            <a:pPr marL="514350" indent="-514350">
              <a:buAutoNum type="arabicParenR" startAt="2"/>
            </a:pPr>
            <a:r>
              <a:rPr lang="en-US" altLang="ja-JP" sz="3200" b="1" dirty="0" smtClean="0">
                <a:latin typeface="Century Gothic" panose="020B0502020202020204" pitchFamily="34" charset="0"/>
              </a:rPr>
              <a:t>If we know       value is 14.  What is the sum?</a:t>
            </a:r>
          </a:p>
          <a:p>
            <a:r>
              <a:rPr lang="en-US" altLang="ja-JP" sz="3200" b="1" dirty="0" smtClean="0">
                <a:latin typeface="Century Gothic" panose="020B0502020202020204" pitchFamily="34" charset="0"/>
              </a:rPr>
              <a:t>          = 14     14+6 = 20            </a:t>
            </a:r>
            <a:r>
              <a:rPr lang="en-US" altLang="ja-JP" sz="32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= 20</a:t>
            </a:r>
            <a:endParaRPr lang="en-US" altLang="ja-JP" sz="5400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35130" y="264966"/>
            <a:ext cx="423866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Review 1</a:t>
            </a:r>
            <a:endParaRPr lang="ja-JP" altLang="en-US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36" r="32788" b="60061"/>
          <a:stretch/>
        </p:blipFill>
        <p:spPr>
          <a:xfrm>
            <a:off x="3112650" y="5304052"/>
            <a:ext cx="681148" cy="723995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36" r="32788" b="60061"/>
          <a:stretch/>
        </p:blipFill>
        <p:spPr>
          <a:xfrm>
            <a:off x="7368360" y="3160254"/>
            <a:ext cx="688935" cy="732271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82" t="50122" r="32061" b="5272"/>
          <a:stretch/>
        </p:blipFill>
        <p:spPr>
          <a:xfrm>
            <a:off x="7022436" y="4483439"/>
            <a:ext cx="602742" cy="660369"/>
          </a:xfrm>
          <a:prstGeom prst="rect">
            <a:avLst/>
          </a:prstGeom>
        </p:spPr>
      </p:pic>
      <p:pic>
        <p:nvPicPr>
          <p:cNvPr id="1026" name="Picture 2" descr="H:\DCIM\Mr. Concannon\Maths\教科書スキャン画像\２文字と式\205048-2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769" t="8846" r="5738" b="77268"/>
          <a:stretch/>
        </p:blipFill>
        <p:spPr bwMode="auto">
          <a:xfrm>
            <a:off x="5507565" y="339938"/>
            <a:ext cx="1816242" cy="169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図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36" r="32788" b="60061"/>
          <a:stretch/>
        </p:blipFill>
        <p:spPr>
          <a:xfrm>
            <a:off x="1568801" y="4343808"/>
            <a:ext cx="688935" cy="732271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36" r="32788" b="60061"/>
          <a:stretch/>
        </p:blipFill>
        <p:spPr>
          <a:xfrm>
            <a:off x="8027870" y="4411537"/>
            <a:ext cx="688935" cy="732271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82" t="50122" r="32061" b="5272"/>
          <a:stretch/>
        </p:blipFill>
        <p:spPr>
          <a:xfrm>
            <a:off x="9766926" y="4463001"/>
            <a:ext cx="602742" cy="660369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82" t="50122" r="32061" b="5272"/>
          <a:stretch/>
        </p:blipFill>
        <p:spPr>
          <a:xfrm>
            <a:off x="9164184" y="3286550"/>
            <a:ext cx="602742" cy="660369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36" r="32788" b="60061"/>
          <a:stretch/>
        </p:blipFill>
        <p:spPr>
          <a:xfrm>
            <a:off x="650187" y="5829030"/>
            <a:ext cx="681148" cy="723995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82" t="50122" r="32061" b="5272"/>
          <a:stretch/>
        </p:blipFill>
        <p:spPr>
          <a:xfrm>
            <a:off x="5347585" y="6028047"/>
            <a:ext cx="602742" cy="660369"/>
          </a:xfrm>
          <a:prstGeom prst="rect">
            <a:avLst/>
          </a:prstGeom>
        </p:spPr>
      </p:pic>
      <p:sp>
        <p:nvSpPr>
          <p:cNvPr id="23" name="角丸四角形 22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2554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875"/>
    </mc:Choice>
    <mc:Fallback xmlns="">
      <p:transition spd="slow" advTm="2687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8716805" y="541964"/>
            <a:ext cx="270298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3600" b="1" u="sng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Century Gothic" panose="020B0502020202020204" pitchFamily="34" charset="0"/>
              </a:rPr>
              <a:t>Page </a:t>
            </a:r>
            <a:r>
              <a:rPr lang="en-US" altLang="ja-JP" sz="36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Century Gothic" panose="020B0502020202020204" pitchFamily="34" charset="0"/>
              </a:rPr>
              <a:t>26-28</a:t>
            </a:r>
            <a:endParaRPr lang="ja-JP" alt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35130" y="1626842"/>
            <a:ext cx="1195687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 smtClean="0">
                <a:latin typeface="Century Gothic" panose="020B0502020202020204" pitchFamily="34" charset="0"/>
              </a:rPr>
              <a:t>How many sheets of folding paper do I have after I have used 4 sheets?</a:t>
            </a:r>
          </a:p>
          <a:p>
            <a:r>
              <a:rPr lang="en-US" altLang="ja-JP" sz="3600" b="1" dirty="0" smtClean="0">
                <a:latin typeface="Century Gothic" panose="020B0502020202020204" pitchFamily="34" charset="0"/>
              </a:rPr>
              <a:t>1) Let’s make a sum using the variables of     and      .</a:t>
            </a:r>
            <a:endParaRPr lang="en-US" altLang="ja-JP" sz="3600" b="1" dirty="0">
              <a:latin typeface="Century Gothic" panose="020B0502020202020204" pitchFamily="34" charset="0"/>
            </a:endParaRPr>
          </a:p>
          <a:p>
            <a:endParaRPr lang="en-US" altLang="ja-JP" sz="3600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en-US" altLang="ja-JP" sz="3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Sum </a:t>
            </a:r>
            <a:r>
              <a:rPr lang="en-US" altLang="ja-JP" sz="3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:  </a:t>
            </a:r>
            <a:r>
              <a:rPr lang="en-US" altLang="ja-JP" sz="3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n-US" altLang="ja-JP" sz="3200" b="1" dirty="0">
                <a:latin typeface="Century Gothic" panose="020B0502020202020204" pitchFamily="34" charset="0"/>
              </a:rPr>
              <a:t> </a:t>
            </a:r>
            <a:r>
              <a:rPr lang="en-US" altLang="ja-JP" sz="3200" b="1" dirty="0" smtClean="0">
                <a:latin typeface="Century Gothic" panose="020B0502020202020204" pitchFamily="34" charset="0"/>
              </a:rPr>
              <a:t>  = folding paper -  </a:t>
            </a:r>
            <a:r>
              <a:rPr lang="en-US" altLang="ja-JP" sz="3200" b="1" dirty="0">
                <a:latin typeface="Century Gothic" panose="020B0502020202020204" pitchFamily="34" charset="0"/>
              </a:rPr>
              <a:t>4</a:t>
            </a:r>
            <a:r>
              <a:rPr lang="en-US" altLang="ja-JP" sz="3200" b="1" dirty="0" smtClean="0">
                <a:latin typeface="Century Gothic" panose="020B0502020202020204" pitchFamily="34" charset="0"/>
              </a:rPr>
              <a:t> =        (        - </a:t>
            </a:r>
            <a:r>
              <a:rPr lang="en-US" altLang="ja-JP" sz="3200" b="1" dirty="0">
                <a:latin typeface="Century Gothic" panose="020B0502020202020204" pitchFamily="34" charset="0"/>
              </a:rPr>
              <a:t>4</a:t>
            </a:r>
            <a:r>
              <a:rPr lang="en-US" altLang="ja-JP" sz="3200" b="1" dirty="0" smtClean="0">
                <a:latin typeface="Century Gothic" panose="020B0502020202020204" pitchFamily="34" charset="0"/>
              </a:rPr>
              <a:t> =      )</a:t>
            </a:r>
            <a:endParaRPr lang="en-US" altLang="ja-JP" sz="3200" b="1" dirty="0">
              <a:latin typeface="Century Gothic" panose="020B0502020202020204" pitchFamily="34" charset="0"/>
            </a:endParaRPr>
          </a:p>
          <a:p>
            <a:r>
              <a:rPr lang="en-US" altLang="ja-JP" sz="3200" b="1" dirty="0" smtClean="0">
                <a:latin typeface="Century Gothic" panose="020B0502020202020204" pitchFamily="34" charset="0"/>
              </a:rPr>
              <a:t>  </a:t>
            </a:r>
            <a:endParaRPr lang="en-US" altLang="ja-JP" sz="3200" b="1" dirty="0" smtClean="0">
              <a:latin typeface="Century Gothic" panose="020B0502020202020204" pitchFamily="34" charset="0"/>
            </a:endParaRPr>
          </a:p>
          <a:p>
            <a:r>
              <a:rPr lang="en-US" altLang="ja-JP" sz="3200" b="1" dirty="0" smtClean="0">
                <a:latin typeface="Century Gothic" panose="020B0502020202020204" pitchFamily="34" charset="0"/>
              </a:rPr>
              <a:t>                   </a:t>
            </a:r>
          </a:p>
          <a:p>
            <a:pPr marL="514350" indent="-514350">
              <a:buAutoNum type="arabicParenR" startAt="2"/>
            </a:pPr>
            <a:r>
              <a:rPr lang="en-US" altLang="ja-JP" sz="3200" b="1" dirty="0" smtClean="0">
                <a:latin typeface="Century Gothic" panose="020B0502020202020204" pitchFamily="34" charset="0"/>
              </a:rPr>
              <a:t>If we know       value is 10.  What is the sum?</a:t>
            </a:r>
          </a:p>
          <a:p>
            <a:r>
              <a:rPr lang="en-US" altLang="ja-JP" sz="3200" b="1" dirty="0" smtClean="0">
                <a:latin typeface="Century Gothic" panose="020B0502020202020204" pitchFamily="34" charset="0"/>
              </a:rPr>
              <a:t>          = 10       10 -  4 = 6            </a:t>
            </a:r>
            <a:r>
              <a:rPr lang="en-US" altLang="ja-JP" sz="32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= 6</a:t>
            </a:r>
            <a:endParaRPr lang="en-US" altLang="ja-JP" sz="5400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03685" y="264966"/>
            <a:ext cx="450155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Review 2 </a:t>
            </a:r>
            <a:endParaRPr lang="ja-JP" altLang="en-US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36" r="32788" b="60061"/>
          <a:stretch/>
        </p:blipFill>
        <p:spPr>
          <a:xfrm>
            <a:off x="699405" y="5697862"/>
            <a:ext cx="681148" cy="723995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36" r="32788" b="60061"/>
          <a:stretch/>
        </p:blipFill>
        <p:spPr>
          <a:xfrm>
            <a:off x="9507360" y="2617213"/>
            <a:ext cx="688935" cy="732271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82" t="50122" r="32061" b="5272"/>
          <a:stretch/>
        </p:blipFill>
        <p:spPr>
          <a:xfrm>
            <a:off x="6569061" y="3854215"/>
            <a:ext cx="602742" cy="660369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36" r="32788" b="60061"/>
          <a:stretch/>
        </p:blipFill>
        <p:spPr>
          <a:xfrm>
            <a:off x="1597615" y="3782038"/>
            <a:ext cx="688935" cy="732271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36" r="32788" b="60061"/>
          <a:stretch/>
        </p:blipFill>
        <p:spPr>
          <a:xfrm>
            <a:off x="7674944" y="3822406"/>
            <a:ext cx="688935" cy="732271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82" t="50122" r="32061" b="5272"/>
          <a:stretch/>
        </p:blipFill>
        <p:spPr>
          <a:xfrm>
            <a:off x="9210856" y="3894308"/>
            <a:ext cx="602742" cy="660369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82" t="50122" r="32061" b="5272"/>
          <a:stretch/>
        </p:blipFill>
        <p:spPr>
          <a:xfrm>
            <a:off x="11118418" y="2711250"/>
            <a:ext cx="602742" cy="660369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36" r="32788" b="60061"/>
          <a:stretch/>
        </p:blipFill>
        <p:spPr>
          <a:xfrm>
            <a:off x="3028911" y="5180940"/>
            <a:ext cx="681148" cy="723995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82" t="50122" r="32061" b="5272"/>
          <a:stretch/>
        </p:blipFill>
        <p:spPr>
          <a:xfrm>
            <a:off x="5403863" y="5898208"/>
            <a:ext cx="602742" cy="660369"/>
          </a:xfrm>
          <a:prstGeom prst="rect">
            <a:avLst/>
          </a:prstGeom>
        </p:spPr>
      </p:pic>
      <p:pic>
        <p:nvPicPr>
          <p:cNvPr id="2050" name="Picture 2" descr="H:\DCIM\Mr. Concannon\Maths\教科書スキャン画像\２文字と式\205048-2.jpg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259" t="25769" r="5803" b="60370"/>
          <a:stretch/>
        </p:blipFill>
        <p:spPr bwMode="auto">
          <a:xfrm>
            <a:off x="5347584" y="21506"/>
            <a:ext cx="1824219" cy="199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角丸四角形 21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6186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875"/>
    </mc:Choice>
    <mc:Fallback xmlns="">
      <p:transition spd="slow" advTm="2687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9071870" y="541964"/>
            <a:ext cx="199285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3600" b="1" u="sng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Century Gothic" panose="020B0502020202020204" pitchFamily="34" charset="0"/>
              </a:rPr>
              <a:t>Page </a:t>
            </a:r>
            <a:r>
              <a:rPr lang="en-US" altLang="ja-JP" sz="36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Century Gothic" panose="020B0502020202020204" pitchFamily="34" charset="0"/>
              </a:rPr>
              <a:t>29</a:t>
            </a:r>
            <a:endParaRPr lang="ja-JP" alt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35130" y="1370170"/>
            <a:ext cx="1195687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3600" b="1" dirty="0" smtClean="0">
              <a:latin typeface="Century Gothic" panose="020B0502020202020204" pitchFamily="34" charset="0"/>
            </a:endParaRPr>
          </a:p>
          <a:p>
            <a:r>
              <a:rPr lang="en-US" altLang="ja-JP" sz="3600" b="1" dirty="0" smtClean="0">
                <a:latin typeface="Century Gothic" panose="020B0502020202020204" pitchFamily="34" charset="0"/>
              </a:rPr>
              <a:t>The girl buys juice at 120 yen, how much does she spend on bread ( I piece is 80 yen)?</a:t>
            </a:r>
          </a:p>
          <a:p>
            <a:r>
              <a:rPr lang="en-US" altLang="ja-JP" sz="3600" b="1" dirty="0" smtClean="0">
                <a:latin typeface="Century Gothic" panose="020B0502020202020204" pitchFamily="34" charset="0"/>
              </a:rPr>
              <a:t>1) Let’s </a:t>
            </a:r>
            <a:r>
              <a:rPr lang="en-US" altLang="ja-JP" sz="3200" b="1" dirty="0" smtClean="0">
                <a:latin typeface="Century Gothic" panose="020B0502020202020204" pitchFamily="34" charset="0"/>
              </a:rPr>
              <a:t>make</a:t>
            </a:r>
            <a:r>
              <a:rPr lang="en-US" altLang="ja-JP" sz="3600" b="1" dirty="0" smtClean="0">
                <a:latin typeface="Century Gothic" panose="020B0502020202020204" pitchFamily="34" charset="0"/>
              </a:rPr>
              <a:t> a sum using the variables of       and     .</a:t>
            </a:r>
            <a:endParaRPr lang="en-US" altLang="ja-JP" sz="3600" b="1" dirty="0">
              <a:latin typeface="Century Gothic" panose="020B0502020202020204" pitchFamily="34" charset="0"/>
            </a:endParaRPr>
          </a:p>
          <a:p>
            <a:endParaRPr lang="en-US" altLang="ja-JP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en-US" altLang="ja-JP" sz="3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Sum </a:t>
            </a:r>
            <a:r>
              <a:rPr lang="en-US" altLang="ja-JP" sz="3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:  </a:t>
            </a:r>
            <a:r>
              <a:rPr lang="en-US" altLang="ja-JP" sz="3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n-US" altLang="ja-JP" sz="3200" b="1" dirty="0">
                <a:latin typeface="Century Gothic" panose="020B0502020202020204" pitchFamily="34" charset="0"/>
              </a:rPr>
              <a:t> </a:t>
            </a:r>
            <a:r>
              <a:rPr lang="en-US" altLang="ja-JP" sz="3200" b="1" dirty="0" smtClean="0">
                <a:latin typeface="Century Gothic" panose="020B0502020202020204" pitchFamily="34" charset="0"/>
              </a:rPr>
              <a:t>  = bread cost +</a:t>
            </a:r>
            <a:r>
              <a:rPr lang="en-US" altLang="ja-JP" sz="3200" b="1" dirty="0" smtClean="0">
                <a:latin typeface="Century Gothic" panose="020B0502020202020204" pitchFamily="34" charset="0"/>
              </a:rPr>
              <a:t> 180 yen juice =     ( Total cost)</a:t>
            </a:r>
          </a:p>
          <a:p>
            <a:pPr algn="ctr"/>
            <a:r>
              <a:rPr lang="en-US" altLang="ja-JP" sz="3200" b="1" dirty="0">
                <a:latin typeface="Century Gothic" panose="020B0502020202020204" pitchFamily="34" charset="0"/>
              </a:rPr>
              <a:t>(     </a:t>
            </a:r>
            <a:r>
              <a:rPr lang="en-US" altLang="ja-JP" sz="3200" b="1" dirty="0" smtClean="0">
                <a:latin typeface="Century Gothic" panose="020B0502020202020204" pitchFamily="34" charset="0"/>
              </a:rPr>
              <a:t>  + </a:t>
            </a:r>
            <a:r>
              <a:rPr lang="en-US" altLang="ja-JP" sz="3200" b="1" dirty="0">
                <a:latin typeface="Century Gothic" panose="020B0502020202020204" pitchFamily="34" charset="0"/>
              </a:rPr>
              <a:t>180 =     </a:t>
            </a:r>
            <a:r>
              <a:rPr lang="en-US" altLang="ja-JP" sz="3200" b="1" dirty="0" smtClean="0">
                <a:latin typeface="Century Gothic" panose="020B0502020202020204" pitchFamily="34" charset="0"/>
              </a:rPr>
              <a:t>   </a:t>
            </a:r>
            <a:r>
              <a:rPr lang="en-US" altLang="ja-JP" sz="3200" b="1" dirty="0">
                <a:latin typeface="Century Gothic" panose="020B0502020202020204" pitchFamily="34" charset="0"/>
              </a:rPr>
              <a:t>)</a:t>
            </a:r>
          </a:p>
          <a:p>
            <a:pPr algn="ctr"/>
            <a:endParaRPr lang="en-US" altLang="ja-JP" b="1" dirty="0">
              <a:latin typeface="Century Gothic" panose="020B0502020202020204" pitchFamily="34" charset="0"/>
            </a:endParaRPr>
          </a:p>
          <a:p>
            <a:r>
              <a:rPr lang="en-US" altLang="ja-JP" sz="3200" b="1" dirty="0" smtClean="0">
                <a:latin typeface="Century Gothic" panose="020B0502020202020204" pitchFamily="34" charset="0"/>
              </a:rPr>
              <a:t>                </a:t>
            </a:r>
            <a:r>
              <a:rPr lang="en-US" altLang="ja-JP" sz="3200" b="1" dirty="0" smtClean="0">
                <a:latin typeface="Century Gothic" panose="020B0502020202020204" pitchFamily="34" charset="0"/>
              </a:rPr>
              <a:t>     </a:t>
            </a:r>
          </a:p>
          <a:p>
            <a:pPr marL="514350" indent="-514350">
              <a:buAutoNum type="arabicParenR" startAt="2"/>
            </a:pPr>
            <a:r>
              <a:rPr lang="en-US" altLang="ja-JP" sz="3200" b="1" dirty="0" smtClean="0">
                <a:latin typeface="Century Gothic" panose="020B0502020202020204" pitchFamily="34" charset="0"/>
              </a:rPr>
              <a:t>Let’s work out the total cost for       value of 1, 2 and 3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103685" y="264966"/>
            <a:ext cx="450155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Review 3 </a:t>
            </a:r>
            <a:endParaRPr lang="ja-JP" altLang="en-US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36" r="32788" b="60061"/>
          <a:stretch/>
        </p:blipFill>
        <p:spPr>
          <a:xfrm>
            <a:off x="6857311" y="5482885"/>
            <a:ext cx="681148" cy="723995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36" r="32788" b="60061"/>
          <a:stretch/>
        </p:blipFill>
        <p:spPr>
          <a:xfrm>
            <a:off x="9581055" y="2987186"/>
            <a:ext cx="688935" cy="732271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82" t="50122" r="32061" b="5272"/>
          <a:stretch/>
        </p:blipFill>
        <p:spPr>
          <a:xfrm>
            <a:off x="8172667" y="3853565"/>
            <a:ext cx="602742" cy="660369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36" r="32788" b="60061"/>
          <a:stretch/>
        </p:blipFill>
        <p:spPr>
          <a:xfrm>
            <a:off x="1524932" y="3781663"/>
            <a:ext cx="688935" cy="732271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36" r="32788" b="60061"/>
          <a:stretch/>
        </p:blipFill>
        <p:spPr>
          <a:xfrm>
            <a:off x="4658650" y="4271318"/>
            <a:ext cx="688935" cy="732271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82" t="50122" r="32061" b="5272"/>
          <a:stretch/>
        </p:blipFill>
        <p:spPr>
          <a:xfrm>
            <a:off x="6944042" y="4417084"/>
            <a:ext cx="602742" cy="660369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82" t="50122" r="32061" b="5272"/>
          <a:stretch/>
        </p:blipFill>
        <p:spPr>
          <a:xfrm>
            <a:off x="11265700" y="3155943"/>
            <a:ext cx="602742" cy="660369"/>
          </a:xfrm>
          <a:prstGeom prst="rect">
            <a:avLst/>
          </a:prstGeom>
        </p:spPr>
      </p:pic>
      <p:pic>
        <p:nvPicPr>
          <p:cNvPr id="2050" name="Picture 2" descr="H:\DCIM\Mr. Concannon\Maths\教科書スキャン画像\２文字と式\205048-2.jpg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80" t="51044" r="5314" b="33663"/>
          <a:stretch/>
        </p:blipFill>
        <p:spPr bwMode="auto">
          <a:xfrm>
            <a:off x="4946587" y="-208367"/>
            <a:ext cx="2298826" cy="2384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角丸四角形 21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5022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875"/>
    </mc:Choice>
    <mc:Fallback xmlns="">
      <p:transition spd="slow" advTm="2687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9071870" y="541964"/>
            <a:ext cx="199285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3600" b="1" u="sng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Century Gothic" panose="020B0502020202020204" pitchFamily="34" charset="0"/>
              </a:rPr>
              <a:t>Page </a:t>
            </a:r>
            <a:r>
              <a:rPr lang="en-US" altLang="ja-JP" sz="36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Century Gothic" panose="020B0502020202020204" pitchFamily="34" charset="0"/>
              </a:rPr>
              <a:t>29</a:t>
            </a:r>
            <a:endParaRPr lang="ja-JP" alt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35130" y="1370170"/>
            <a:ext cx="1195687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3600" b="1" dirty="0" smtClean="0">
              <a:latin typeface="Century Gothic" panose="020B0502020202020204" pitchFamily="34" charset="0"/>
            </a:endParaRPr>
          </a:p>
          <a:p>
            <a:pPr algn="ctr"/>
            <a:endParaRPr lang="en-US" altLang="ja-JP" b="1" dirty="0">
              <a:latin typeface="Century Gothic" panose="020B0502020202020204" pitchFamily="34" charset="0"/>
            </a:endParaRPr>
          </a:p>
          <a:p>
            <a:r>
              <a:rPr lang="en-US" altLang="ja-JP" sz="3200" b="1" dirty="0" smtClean="0">
                <a:latin typeface="Century Gothic" panose="020B0502020202020204" pitchFamily="34" charset="0"/>
              </a:rPr>
              <a:t>                </a:t>
            </a:r>
            <a:r>
              <a:rPr lang="en-US" altLang="ja-JP" sz="3200" b="1" dirty="0" smtClean="0">
                <a:latin typeface="Century Gothic" panose="020B0502020202020204" pitchFamily="34" charset="0"/>
              </a:rPr>
              <a:t>     </a:t>
            </a:r>
          </a:p>
          <a:p>
            <a:pPr marL="514350" indent="-514350">
              <a:buAutoNum type="arabicParenR" startAt="2"/>
            </a:pPr>
            <a:r>
              <a:rPr lang="en-US" altLang="ja-JP" sz="3200" b="1" dirty="0" smtClean="0">
                <a:latin typeface="Century Gothic" panose="020B0502020202020204" pitchFamily="34" charset="0"/>
              </a:rPr>
              <a:t>Let’s work out the total cost for       value of 1, 2 and 3 to the corresponding value of      .</a:t>
            </a:r>
          </a:p>
          <a:p>
            <a:pPr marL="514350" indent="-514350">
              <a:buAutoNum type="arabicParenR" startAt="2"/>
            </a:pPr>
            <a:endParaRPr lang="en-US" altLang="ja-JP" sz="3200" b="1" dirty="0">
              <a:latin typeface="Century Gothic" panose="020B0502020202020204" pitchFamily="34" charset="0"/>
            </a:endParaRPr>
          </a:p>
          <a:p>
            <a:r>
              <a:rPr lang="en-US" altLang="ja-JP" sz="3200" b="1" dirty="0" smtClean="0">
                <a:latin typeface="Century Gothic" panose="020B0502020202020204" pitchFamily="34" charset="0"/>
              </a:rPr>
              <a:t>          =  80      80 + 120 = 200         = </a:t>
            </a:r>
            <a:r>
              <a:rPr lang="en-US" altLang="ja-JP" sz="32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200 yen</a:t>
            </a:r>
          </a:p>
          <a:p>
            <a:endParaRPr lang="en-US" altLang="ja-JP" sz="3200" b="1" dirty="0">
              <a:latin typeface="Century Gothic" panose="020B0502020202020204" pitchFamily="34" charset="0"/>
            </a:endParaRPr>
          </a:p>
          <a:p>
            <a:r>
              <a:rPr lang="en-US" altLang="ja-JP" sz="3200" b="1" dirty="0">
                <a:latin typeface="Century Gothic" panose="020B0502020202020204" pitchFamily="34" charset="0"/>
              </a:rPr>
              <a:t> </a:t>
            </a:r>
            <a:r>
              <a:rPr lang="en-US" altLang="ja-JP" sz="3200" b="1" dirty="0" smtClean="0">
                <a:latin typeface="Century Gothic" panose="020B0502020202020204" pitchFamily="34" charset="0"/>
              </a:rPr>
              <a:t>         = 160    160 </a:t>
            </a:r>
            <a:r>
              <a:rPr lang="en-US" altLang="ja-JP" sz="3200" b="1" dirty="0">
                <a:latin typeface="Century Gothic" panose="020B0502020202020204" pitchFamily="34" charset="0"/>
              </a:rPr>
              <a:t>+ 120 = </a:t>
            </a:r>
            <a:r>
              <a:rPr lang="en-US" altLang="ja-JP" sz="3200" b="1" dirty="0" smtClean="0">
                <a:latin typeface="Century Gothic" panose="020B0502020202020204" pitchFamily="34" charset="0"/>
              </a:rPr>
              <a:t>280         </a:t>
            </a:r>
            <a:r>
              <a:rPr lang="en-US" altLang="ja-JP" sz="3200" b="1" dirty="0">
                <a:latin typeface="Century Gothic" panose="020B0502020202020204" pitchFamily="34" charset="0"/>
              </a:rPr>
              <a:t>= </a:t>
            </a:r>
            <a:r>
              <a:rPr lang="en-US" altLang="ja-JP" sz="32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280 yen  </a:t>
            </a:r>
          </a:p>
          <a:p>
            <a:endParaRPr lang="en-US" altLang="ja-JP" sz="3200" b="1" dirty="0">
              <a:latin typeface="Century Gothic" panose="020B0502020202020204" pitchFamily="34" charset="0"/>
            </a:endParaRPr>
          </a:p>
          <a:p>
            <a:r>
              <a:rPr lang="en-US" altLang="ja-JP" sz="3200" b="1" dirty="0" smtClean="0">
                <a:latin typeface="Century Gothic" panose="020B0502020202020204" pitchFamily="34" charset="0"/>
              </a:rPr>
              <a:t>           </a:t>
            </a:r>
            <a:r>
              <a:rPr lang="en-US" altLang="ja-JP" sz="3200" b="1" dirty="0">
                <a:latin typeface="Century Gothic" panose="020B0502020202020204" pitchFamily="34" charset="0"/>
              </a:rPr>
              <a:t>= </a:t>
            </a:r>
            <a:r>
              <a:rPr lang="en-US" altLang="ja-JP" sz="3200" b="1" dirty="0" smtClean="0">
                <a:latin typeface="Century Gothic" panose="020B0502020202020204" pitchFamily="34" charset="0"/>
              </a:rPr>
              <a:t>240   240 </a:t>
            </a:r>
            <a:r>
              <a:rPr lang="en-US" altLang="ja-JP" sz="3200" b="1" dirty="0">
                <a:latin typeface="Century Gothic" panose="020B0502020202020204" pitchFamily="34" charset="0"/>
              </a:rPr>
              <a:t>+ 120 = </a:t>
            </a:r>
            <a:r>
              <a:rPr lang="en-US" altLang="ja-JP" sz="3200" b="1" dirty="0" smtClean="0">
                <a:latin typeface="Century Gothic" panose="020B0502020202020204" pitchFamily="34" charset="0"/>
              </a:rPr>
              <a:t>360         </a:t>
            </a:r>
            <a:r>
              <a:rPr lang="en-US" altLang="ja-JP" sz="3200" b="1" dirty="0">
                <a:latin typeface="Century Gothic" panose="020B0502020202020204" pitchFamily="34" charset="0"/>
              </a:rPr>
              <a:t>= </a:t>
            </a:r>
            <a:r>
              <a:rPr lang="en-US" altLang="ja-JP" sz="32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360 </a:t>
            </a:r>
            <a:r>
              <a:rPr lang="en-US" altLang="ja-JP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yen  </a:t>
            </a:r>
          </a:p>
          <a:p>
            <a:endParaRPr lang="en-US" altLang="ja-JP" sz="3200" b="1" dirty="0" smtClean="0">
              <a:latin typeface="Century Gothic" panose="020B0502020202020204" pitchFamily="34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03685" y="264966"/>
            <a:ext cx="450155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Review 3 </a:t>
            </a:r>
            <a:endParaRPr lang="ja-JP" altLang="en-US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36" r="32788" b="60061"/>
          <a:stretch/>
        </p:blipFill>
        <p:spPr>
          <a:xfrm>
            <a:off x="6900945" y="2605467"/>
            <a:ext cx="688935" cy="732271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82" t="50122" r="32061" b="5272"/>
          <a:stretch/>
        </p:blipFill>
        <p:spPr>
          <a:xfrm>
            <a:off x="6177656" y="4258041"/>
            <a:ext cx="602742" cy="660369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36" r="32788" b="60061"/>
          <a:stretch/>
        </p:blipFill>
        <p:spPr>
          <a:xfrm>
            <a:off x="686206" y="4152486"/>
            <a:ext cx="688935" cy="732271"/>
          </a:xfrm>
          <a:prstGeom prst="rect">
            <a:avLst/>
          </a:prstGeom>
        </p:spPr>
      </p:pic>
      <p:pic>
        <p:nvPicPr>
          <p:cNvPr id="2050" name="Picture 2" descr="H:\DCIM\Mr. Concannon\Maths\教科書スキャン画像\２文字と式\205048-2.jpg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80" t="51044" r="5314" b="33663"/>
          <a:stretch/>
        </p:blipFill>
        <p:spPr bwMode="auto">
          <a:xfrm>
            <a:off x="4946587" y="-208367"/>
            <a:ext cx="2298826" cy="2384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角丸四角形 21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36" r="32788" b="60061"/>
          <a:stretch/>
        </p:blipFill>
        <p:spPr>
          <a:xfrm>
            <a:off x="686206" y="5157564"/>
            <a:ext cx="688935" cy="732271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82" t="50122" r="32061" b="5272"/>
          <a:stretch/>
        </p:blipFill>
        <p:spPr>
          <a:xfrm>
            <a:off x="6268638" y="5222510"/>
            <a:ext cx="602742" cy="660369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82" t="50122" r="32061" b="5272"/>
          <a:stretch/>
        </p:blipFill>
        <p:spPr>
          <a:xfrm>
            <a:off x="6213565" y="6135585"/>
            <a:ext cx="602742" cy="660369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36" r="32788" b="60061"/>
          <a:stretch/>
        </p:blipFill>
        <p:spPr>
          <a:xfrm>
            <a:off x="686205" y="6055475"/>
            <a:ext cx="688935" cy="732271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82" t="50122" r="32061" b="5272"/>
          <a:stretch/>
        </p:blipFill>
        <p:spPr>
          <a:xfrm>
            <a:off x="6145571" y="3310740"/>
            <a:ext cx="602742" cy="66036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17003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875"/>
    </mc:Choice>
    <mc:Fallback xmlns="">
      <p:transition spd="slow" advTm="2687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9071870" y="541964"/>
            <a:ext cx="199285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3600" b="1" u="sng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Century Gothic" panose="020B0502020202020204" pitchFamily="34" charset="0"/>
              </a:rPr>
              <a:t>Page </a:t>
            </a:r>
            <a:r>
              <a:rPr lang="en-US" altLang="ja-JP" sz="36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Century Gothic" panose="020B0502020202020204" pitchFamily="34" charset="0"/>
              </a:rPr>
              <a:t>29</a:t>
            </a:r>
            <a:endParaRPr lang="ja-JP" alt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35130" y="616196"/>
            <a:ext cx="1195687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3600" b="1" dirty="0" smtClean="0">
              <a:latin typeface="Century Gothic" panose="020B0502020202020204" pitchFamily="34" charset="0"/>
            </a:endParaRPr>
          </a:p>
          <a:p>
            <a:pPr algn="ctr"/>
            <a:endParaRPr lang="en-US" altLang="ja-JP" b="1" dirty="0">
              <a:latin typeface="Century Gothic" panose="020B0502020202020204" pitchFamily="34" charset="0"/>
            </a:endParaRPr>
          </a:p>
          <a:p>
            <a:r>
              <a:rPr lang="en-US" altLang="ja-JP" sz="3200" b="1" dirty="0" smtClean="0">
                <a:latin typeface="Century Gothic" panose="020B0502020202020204" pitchFamily="34" charset="0"/>
              </a:rPr>
              <a:t>                </a:t>
            </a:r>
            <a:r>
              <a:rPr lang="en-US" altLang="ja-JP" sz="3200" b="1" dirty="0" smtClean="0">
                <a:latin typeface="Century Gothic" panose="020B0502020202020204" pitchFamily="34" charset="0"/>
              </a:rPr>
              <a:t>     </a:t>
            </a:r>
          </a:p>
          <a:p>
            <a:pPr marL="514350" indent="-514350">
              <a:buAutoNum type="arabicParenR" startAt="2"/>
            </a:pPr>
            <a:r>
              <a:rPr lang="en-US" altLang="ja-JP" sz="3200" b="1" dirty="0" smtClean="0">
                <a:latin typeface="Century Gothic" panose="020B0502020202020204" pitchFamily="34" charset="0"/>
              </a:rPr>
              <a:t>If we continue to do the     values of 4, 5 and 6, what would the       corresponding value of 760 be to       value.</a:t>
            </a:r>
          </a:p>
          <a:p>
            <a:pPr marL="514350" indent="-514350">
              <a:buAutoNum type="arabicParenR" startAt="2"/>
            </a:pPr>
            <a:endParaRPr lang="en-US" altLang="ja-JP" sz="3200" b="1" dirty="0" smtClean="0">
              <a:latin typeface="Century Gothic" panose="020B0502020202020204" pitchFamily="34" charset="0"/>
            </a:endParaRPr>
          </a:p>
          <a:p>
            <a:pPr marL="514350" indent="-514350">
              <a:buAutoNum type="arabicParenR" startAt="2"/>
            </a:pPr>
            <a:endParaRPr lang="en-US" altLang="ja-JP" sz="3200" b="1" dirty="0">
              <a:latin typeface="Century Gothic" panose="020B0502020202020204" pitchFamily="34" charset="0"/>
            </a:endParaRPr>
          </a:p>
          <a:p>
            <a:pPr marL="514350" indent="-514350">
              <a:buAutoNum type="arabicParenR" startAt="2"/>
            </a:pPr>
            <a:endParaRPr lang="en-US" altLang="ja-JP" sz="3200" b="1" dirty="0" smtClean="0">
              <a:latin typeface="Century Gothic" panose="020B0502020202020204" pitchFamily="34" charset="0"/>
            </a:endParaRPr>
          </a:p>
          <a:p>
            <a:pPr marL="514350" indent="-514350">
              <a:buAutoNum type="arabicParenR" startAt="2"/>
            </a:pPr>
            <a:endParaRPr lang="en-US" altLang="ja-JP" sz="3200" b="1" dirty="0">
              <a:latin typeface="Century Gothic" panose="020B0502020202020204" pitchFamily="34" charset="0"/>
            </a:endParaRPr>
          </a:p>
          <a:p>
            <a:pPr marL="514350" indent="-514350">
              <a:buAutoNum type="arabicParenR" startAt="2"/>
            </a:pPr>
            <a:endParaRPr lang="en-US" altLang="ja-JP" sz="3200" b="1" dirty="0" smtClean="0">
              <a:latin typeface="Century Gothic" panose="020B0502020202020204" pitchFamily="34" charset="0"/>
            </a:endParaRPr>
          </a:p>
          <a:p>
            <a:endParaRPr lang="en-US" altLang="ja-JP" sz="3200" b="1" dirty="0">
              <a:latin typeface="Century Gothic" panose="020B0502020202020204" pitchFamily="34" charset="0"/>
            </a:endParaRPr>
          </a:p>
          <a:p>
            <a:r>
              <a:rPr lang="en-US" altLang="ja-JP" sz="3200" b="1" dirty="0" smtClean="0">
                <a:latin typeface="Century Gothic" panose="020B0502020202020204" pitchFamily="34" charset="0"/>
              </a:rPr>
              <a:t>               = 640 + 120  = 760 (       = 8) or </a:t>
            </a:r>
            <a:r>
              <a:rPr lang="en-US" altLang="ja-JP" sz="2800" b="1" u="sng" dirty="0" smtClean="0">
                <a:latin typeface="Century Gothic" panose="020B0502020202020204" pitchFamily="34" charset="0"/>
              </a:rPr>
              <a:t>(divide 80 into 760 =8)</a:t>
            </a:r>
            <a:endParaRPr lang="en-US" altLang="ja-JP" sz="3200" b="1" u="sng" dirty="0">
              <a:latin typeface="Century Gothic" panose="020B0502020202020204" pitchFamily="34" charset="0"/>
            </a:endParaRPr>
          </a:p>
          <a:p>
            <a:r>
              <a:rPr lang="en-US" altLang="ja-JP" sz="3200" b="1" dirty="0" smtClean="0">
                <a:latin typeface="Century Gothic" panose="020B0502020202020204" pitchFamily="34" charset="0"/>
              </a:rPr>
              <a:t>          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103685" y="264966"/>
            <a:ext cx="450155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Review 3 </a:t>
            </a:r>
            <a:endParaRPr lang="ja-JP" altLang="en-US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36" r="32788" b="60061"/>
          <a:stretch/>
        </p:blipFill>
        <p:spPr>
          <a:xfrm>
            <a:off x="5382742" y="1812840"/>
            <a:ext cx="688935" cy="732271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82" t="50122" r="32061" b="5272"/>
          <a:stretch/>
        </p:blipFill>
        <p:spPr>
          <a:xfrm>
            <a:off x="2856940" y="2489829"/>
            <a:ext cx="602742" cy="660369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36" r="32788" b="60061"/>
          <a:stretch/>
        </p:blipFill>
        <p:spPr>
          <a:xfrm>
            <a:off x="1167536" y="5696365"/>
            <a:ext cx="688935" cy="732271"/>
          </a:xfrm>
          <a:prstGeom prst="rect">
            <a:avLst/>
          </a:prstGeom>
        </p:spPr>
      </p:pic>
      <p:pic>
        <p:nvPicPr>
          <p:cNvPr id="2050" name="Picture 2" descr="H:\DCIM\Mr. Concannon\Maths\教科書スキャン画像\２文字と式\205048-2.jpg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80" t="51044" r="5314" b="33663"/>
          <a:stretch/>
        </p:blipFill>
        <p:spPr bwMode="auto">
          <a:xfrm>
            <a:off x="4946587" y="-208367"/>
            <a:ext cx="2298826" cy="2384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角丸四角形 21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36" r="32788" b="60061"/>
          <a:stretch/>
        </p:blipFill>
        <p:spPr>
          <a:xfrm>
            <a:off x="10068297" y="2330593"/>
            <a:ext cx="688935" cy="732271"/>
          </a:xfrm>
          <a:prstGeom prst="rect">
            <a:avLst/>
          </a:prstGeom>
        </p:spPr>
      </p:pic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603173"/>
              </p:ext>
            </p:extLst>
          </p:nvPr>
        </p:nvGraphicFramePr>
        <p:xfrm>
          <a:off x="962524" y="3497276"/>
          <a:ext cx="9522863" cy="1871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5876"/>
                <a:gridCol w="1244942"/>
                <a:gridCol w="1360409"/>
                <a:gridCol w="1360409"/>
                <a:gridCol w="1360409"/>
                <a:gridCol w="1360409"/>
                <a:gridCol w="1360409"/>
              </a:tblGrid>
              <a:tr h="59096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kumimoji="1" lang="ja-JP" alt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kumimoji="1" lang="ja-JP" alt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  <a:endParaRPr kumimoji="1" lang="ja-JP" alt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  <a:endParaRPr kumimoji="1" lang="ja-JP" alt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90964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                           bread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/>
                        <a:t>240</a:t>
                      </a:r>
                      <a:endParaRPr kumimoji="1" lang="ja-JP" alt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/>
                        <a:t>320</a:t>
                      </a:r>
                      <a:endParaRPr kumimoji="1" lang="ja-JP" alt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/>
                        <a:t>400</a:t>
                      </a:r>
                      <a:endParaRPr kumimoji="1" lang="ja-JP" alt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/>
                        <a:t>480</a:t>
                      </a:r>
                      <a:endParaRPr kumimoji="1" lang="ja-JP" alt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>
                          <a:solidFill>
                            <a:schemeClr val="tx1"/>
                          </a:solidFill>
                        </a:rPr>
                        <a:t>560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>
                          <a:solidFill>
                            <a:srgbClr val="FF0000"/>
                          </a:solidFill>
                        </a:rPr>
                        <a:t>640</a:t>
                      </a:r>
                      <a:endParaRPr kumimoji="1" lang="ja-JP" altLang="en-US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90964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         </a:t>
                      </a:r>
                      <a:r>
                        <a:rPr kumimoji="1" lang="en-US" altLang="ja-JP" baseline="0" dirty="0" smtClean="0"/>
                        <a:t> cost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/>
                        <a:t>360</a:t>
                      </a:r>
                      <a:endParaRPr kumimoji="1" lang="ja-JP" alt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/>
                        <a:t>440</a:t>
                      </a:r>
                      <a:endParaRPr kumimoji="1" lang="ja-JP" alt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/>
                        <a:t>520</a:t>
                      </a:r>
                      <a:endParaRPr kumimoji="1" lang="ja-JP" alt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/>
                        <a:t>600</a:t>
                      </a:r>
                      <a:endParaRPr kumimoji="1" lang="ja-JP" alt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>
                          <a:solidFill>
                            <a:schemeClr val="tx1"/>
                          </a:solidFill>
                        </a:rPr>
                        <a:t>680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 smtClean="0">
                          <a:solidFill>
                            <a:srgbClr val="FF0000"/>
                          </a:solidFill>
                        </a:rPr>
                        <a:t>760</a:t>
                      </a:r>
                      <a:endParaRPr kumimoji="1" lang="ja-JP" altLang="en-US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6" name="図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36" r="32788" b="60061"/>
          <a:stretch/>
        </p:blipFill>
        <p:spPr>
          <a:xfrm>
            <a:off x="1681991" y="3926459"/>
            <a:ext cx="688935" cy="732271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82" t="50122" r="32061" b="5272"/>
          <a:stretch/>
        </p:blipFill>
        <p:spPr>
          <a:xfrm>
            <a:off x="1079249" y="4801042"/>
            <a:ext cx="602742" cy="660369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36" r="32788" b="60061"/>
          <a:stretch/>
        </p:blipFill>
        <p:spPr>
          <a:xfrm>
            <a:off x="5751532" y="5740243"/>
            <a:ext cx="688935" cy="73227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02467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875"/>
    </mc:Choice>
    <mc:Fallback xmlns="">
      <p:transition spd="slow" advTm="2687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9071870" y="541964"/>
            <a:ext cx="199285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3600" b="1" u="sng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Century Gothic" panose="020B0502020202020204" pitchFamily="34" charset="0"/>
              </a:rPr>
              <a:t>Page </a:t>
            </a:r>
            <a:r>
              <a:rPr lang="en-US" altLang="ja-JP" sz="36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Century Gothic" panose="020B0502020202020204" pitchFamily="34" charset="0"/>
              </a:rPr>
              <a:t>30</a:t>
            </a:r>
            <a:endParaRPr lang="ja-JP" alt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35130" y="1626842"/>
            <a:ext cx="1143039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 smtClean="0">
                <a:latin typeface="Century Gothic" panose="020B0502020202020204" pitchFamily="34" charset="0"/>
              </a:rPr>
              <a:t>There is 18m3 of water in the full tank.</a:t>
            </a:r>
          </a:p>
          <a:p>
            <a:r>
              <a:rPr lang="en-US" altLang="ja-JP" sz="3600" b="1" dirty="0" smtClean="0">
                <a:latin typeface="Century Gothic" panose="020B0502020202020204" pitchFamily="34" charset="0"/>
              </a:rPr>
              <a:t>1) After 1 hour  how much     value m3 of water is in the tank corresponding to the value of      value = a full tank.</a:t>
            </a:r>
            <a:endParaRPr lang="en-US" altLang="ja-JP" sz="3600" b="1" dirty="0">
              <a:latin typeface="Century Gothic" panose="020B0502020202020204" pitchFamily="34" charset="0"/>
            </a:endParaRPr>
          </a:p>
          <a:p>
            <a:endParaRPr lang="en-US" altLang="ja-JP" sz="3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en-US" altLang="ja-JP" sz="3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                       Sum </a:t>
            </a:r>
            <a:r>
              <a:rPr lang="en-US" altLang="ja-JP" sz="3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:  </a:t>
            </a:r>
            <a:r>
              <a:rPr lang="en-US" altLang="ja-JP" sz="3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n-US" altLang="ja-JP" sz="3200" b="1" dirty="0">
                <a:latin typeface="Century Gothic" panose="020B0502020202020204" pitchFamily="34" charset="0"/>
              </a:rPr>
              <a:t> </a:t>
            </a:r>
            <a:r>
              <a:rPr lang="en-US" altLang="ja-JP" sz="3200" b="1" dirty="0" smtClean="0">
                <a:latin typeface="Century Gothic" panose="020B0502020202020204" pitchFamily="34" charset="0"/>
              </a:rPr>
              <a:t>   x        </a:t>
            </a:r>
            <a:r>
              <a:rPr lang="en-US" altLang="ja-JP" sz="3200" b="1" dirty="0" smtClean="0">
                <a:latin typeface="Century Gothic" panose="020B0502020202020204" pitchFamily="34" charset="0"/>
              </a:rPr>
              <a:t> = 18</a:t>
            </a:r>
          </a:p>
          <a:p>
            <a:endParaRPr lang="en-US" altLang="ja-JP" sz="3200" b="1" dirty="0" smtClean="0">
              <a:latin typeface="Century Gothic" panose="020B0502020202020204" pitchFamily="34" charset="0"/>
            </a:endParaRPr>
          </a:p>
          <a:p>
            <a:r>
              <a:rPr lang="en-US" altLang="ja-JP" sz="3200" b="1" dirty="0" smtClean="0">
                <a:latin typeface="Century Gothic" panose="020B0502020202020204" pitchFamily="34" charset="0"/>
              </a:rPr>
              <a:t>2) Let’s look at the         value of 3, 4.5 and 6</a:t>
            </a:r>
            <a:endParaRPr lang="en-US" altLang="ja-JP" sz="3200" b="1" dirty="0" smtClean="0">
              <a:latin typeface="Century Gothic" panose="020B0502020202020204" pitchFamily="34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03685" y="264966"/>
            <a:ext cx="450155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Review 4 </a:t>
            </a:r>
            <a:endParaRPr lang="ja-JP" altLang="en-US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36" r="32788" b="60061"/>
          <a:stretch/>
        </p:blipFill>
        <p:spPr>
          <a:xfrm>
            <a:off x="3988243" y="5243069"/>
            <a:ext cx="681148" cy="723995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36" r="32788" b="60061"/>
          <a:stretch/>
        </p:blipFill>
        <p:spPr>
          <a:xfrm>
            <a:off x="5930859" y="2085433"/>
            <a:ext cx="688935" cy="732271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82" t="50122" r="32061" b="5272"/>
          <a:stretch/>
        </p:blipFill>
        <p:spPr>
          <a:xfrm>
            <a:off x="5930859" y="4379758"/>
            <a:ext cx="602742" cy="660369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36" r="32788" b="60061"/>
          <a:stretch/>
        </p:blipFill>
        <p:spPr>
          <a:xfrm>
            <a:off x="4649178" y="4307856"/>
            <a:ext cx="688935" cy="732271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82" t="50122" r="32061" b="5272"/>
          <a:stretch/>
        </p:blipFill>
        <p:spPr>
          <a:xfrm>
            <a:off x="9340647" y="2817704"/>
            <a:ext cx="602742" cy="660369"/>
          </a:xfrm>
          <a:prstGeom prst="rect">
            <a:avLst/>
          </a:prstGeom>
        </p:spPr>
      </p:pic>
      <p:pic>
        <p:nvPicPr>
          <p:cNvPr id="2050" name="Picture 2" descr="H:\DCIM\Mr. Concannon\Maths\教科書スキャン画像\２文字と式\205048-2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80" t="77042" r="6048" b="8524"/>
          <a:stretch/>
        </p:blipFill>
        <p:spPr bwMode="auto">
          <a:xfrm>
            <a:off x="5425606" y="197489"/>
            <a:ext cx="1267327" cy="1335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角丸四角形 21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5022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875"/>
    </mc:Choice>
    <mc:Fallback xmlns="">
      <p:transition spd="slow" advTm="2687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9071870" y="541964"/>
            <a:ext cx="199285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3600" b="1" u="sng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Century Gothic" panose="020B0502020202020204" pitchFamily="34" charset="0"/>
              </a:rPr>
              <a:t>Page </a:t>
            </a:r>
            <a:r>
              <a:rPr lang="en-US" altLang="ja-JP" sz="36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Century Gothic" panose="020B0502020202020204" pitchFamily="34" charset="0"/>
              </a:rPr>
              <a:t>30</a:t>
            </a:r>
            <a:endParaRPr lang="ja-JP" alt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35130" y="1129540"/>
            <a:ext cx="11430395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3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en-US" altLang="ja-JP" sz="3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                       Sum </a:t>
            </a:r>
            <a:r>
              <a:rPr lang="en-US" altLang="ja-JP" sz="3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:  </a:t>
            </a:r>
            <a:r>
              <a:rPr lang="en-US" altLang="ja-JP" sz="3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n-US" altLang="ja-JP" sz="3200" b="1" dirty="0">
                <a:latin typeface="Century Gothic" panose="020B0502020202020204" pitchFamily="34" charset="0"/>
              </a:rPr>
              <a:t> </a:t>
            </a:r>
            <a:r>
              <a:rPr lang="en-US" altLang="ja-JP" sz="3200" b="1" dirty="0" smtClean="0">
                <a:latin typeface="Century Gothic" panose="020B0502020202020204" pitchFamily="34" charset="0"/>
              </a:rPr>
              <a:t>   x        </a:t>
            </a:r>
            <a:r>
              <a:rPr lang="en-US" altLang="ja-JP" sz="3200" b="1" dirty="0" smtClean="0">
                <a:latin typeface="Century Gothic" panose="020B0502020202020204" pitchFamily="34" charset="0"/>
              </a:rPr>
              <a:t> = 18</a:t>
            </a:r>
          </a:p>
          <a:p>
            <a:endParaRPr lang="en-US" altLang="ja-JP" sz="3200" b="1" dirty="0" smtClean="0">
              <a:latin typeface="Century Gothic" panose="020B0502020202020204" pitchFamily="34" charset="0"/>
            </a:endParaRPr>
          </a:p>
          <a:p>
            <a:r>
              <a:rPr lang="en-US" altLang="ja-JP" sz="3200" b="1" dirty="0" smtClean="0">
                <a:latin typeface="Century Gothic" panose="020B0502020202020204" pitchFamily="34" charset="0"/>
              </a:rPr>
              <a:t>2) Let’s look at the         value of 3, 4.5 and 6 and fine the corresponding      value.</a:t>
            </a:r>
          </a:p>
          <a:p>
            <a:endParaRPr lang="en-US" altLang="ja-JP" sz="3200" b="1" dirty="0">
              <a:latin typeface="Century Gothic" panose="020B0502020202020204" pitchFamily="34" charset="0"/>
            </a:endParaRPr>
          </a:p>
          <a:p>
            <a:r>
              <a:rPr lang="en-US" altLang="ja-JP" sz="3200" b="1" dirty="0" smtClean="0">
                <a:latin typeface="Century Gothic" panose="020B0502020202020204" pitchFamily="34" charset="0"/>
              </a:rPr>
              <a:t>          = 3 x       = </a:t>
            </a:r>
            <a:r>
              <a:rPr lang="en-US" altLang="ja-JP" sz="3200" dirty="0" smtClean="0">
                <a:latin typeface="Century Gothic" panose="020B0502020202020204" pitchFamily="34" charset="0"/>
              </a:rPr>
              <a:t>18      ( 3 </a:t>
            </a:r>
            <a:r>
              <a:rPr lang="en-US" altLang="ja-JP" sz="3200" dirty="0">
                <a:latin typeface="Century Gothic" panose="020B0502020202020204" pitchFamily="34" charset="0"/>
              </a:rPr>
              <a:t>÷ </a:t>
            </a:r>
            <a:r>
              <a:rPr lang="en-US" altLang="ja-JP" sz="3200" dirty="0" smtClean="0">
                <a:latin typeface="Century Gothic" panose="020B0502020202020204" pitchFamily="34" charset="0"/>
              </a:rPr>
              <a:t>18 = 6)           </a:t>
            </a:r>
            <a:r>
              <a:rPr lang="en-US" altLang="ja-JP" sz="32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= 6</a:t>
            </a:r>
          </a:p>
          <a:p>
            <a:r>
              <a:rPr lang="en-US" altLang="ja-JP" sz="3200" b="1" dirty="0">
                <a:latin typeface="Century Gothic" panose="020B0502020202020204" pitchFamily="34" charset="0"/>
              </a:rPr>
              <a:t> </a:t>
            </a:r>
            <a:r>
              <a:rPr lang="en-US" altLang="ja-JP" sz="3200" b="1" dirty="0" smtClean="0">
                <a:latin typeface="Century Gothic" panose="020B0502020202020204" pitchFamily="34" charset="0"/>
              </a:rPr>
              <a:t>      </a:t>
            </a:r>
          </a:p>
          <a:p>
            <a:r>
              <a:rPr lang="en-US" altLang="ja-JP" sz="3200" b="1" dirty="0">
                <a:latin typeface="Century Gothic" panose="020B0502020202020204" pitchFamily="34" charset="0"/>
              </a:rPr>
              <a:t> </a:t>
            </a:r>
            <a:r>
              <a:rPr lang="en-US" altLang="ja-JP" sz="3200" b="1" dirty="0" smtClean="0">
                <a:latin typeface="Century Gothic" panose="020B0502020202020204" pitchFamily="34" charset="0"/>
              </a:rPr>
              <a:t>        = 4.5 </a:t>
            </a:r>
            <a:r>
              <a:rPr lang="en-US" altLang="ja-JP" sz="3200" b="1" dirty="0">
                <a:latin typeface="Century Gothic" panose="020B0502020202020204" pitchFamily="34" charset="0"/>
              </a:rPr>
              <a:t>x       = </a:t>
            </a:r>
            <a:r>
              <a:rPr lang="en-US" altLang="ja-JP" sz="3200" dirty="0">
                <a:latin typeface="Century Gothic" panose="020B0502020202020204" pitchFamily="34" charset="0"/>
              </a:rPr>
              <a:t>18  </a:t>
            </a:r>
            <a:r>
              <a:rPr lang="en-US" altLang="ja-JP" sz="3200" dirty="0" smtClean="0">
                <a:latin typeface="Century Gothic" panose="020B0502020202020204" pitchFamily="34" charset="0"/>
              </a:rPr>
              <a:t>  </a:t>
            </a:r>
            <a:r>
              <a:rPr lang="en-US" altLang="ja-JP" sz="3200" dirty="0">
                <a:latin typeface="Century Gothic" panose="020B0502020202020204" pitchFamily="34" charset="0"/>
              </a:rPr>
              <a:t>( </a:t>
            </a:r>
            <a:r>
              <a:rPr lang="en-US" altLang="ja-JP" sz="3200" dirty="0" smtClean="0">
                <a:latin typeface="Century Gothic" panose="020B0502020202020204" pitchFamily="34" charset="0"/>
              </a:rPr>
              <a:t>4.5 </a:t>
            </a:r>
            <a:r>
              <a:rPr lang="en-US" altLang="ja-JP" sz="3200" dirty="0">
                <a:latin typeface="Century Gothic" panose="020B0502020202020204" pitchFamily="34" charset="0"/>
              </a:rPr>
              <a:t>÷ 18 = </a:t>
            </a:r>
            <a:r>
              <a:rPr lang="en-US" altLang="ja-JP" sz="3200" dirty="0" smtClean="0">
                <a:latin typeface="Century Gothic" panose="020B0502020202020204" pitchFamily="34" charset="0"/>
              </a:rPr>
              <a:t>4)        </a:t>
            </a:r>
            <a:r>
              <a:rPr lang="en-US" altLang="ja-JP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= </a:t>
            </a:r>
            <a:r>
              <a:rPr lang="en-US" altLang="ja-JP" sz="32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4</a:t>
            </a:r>
            <a:endParaRPr lang="en-US" altLang="ja-JP" sz="32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endParaRPr lang="en-US" altLang="ja-JP" sz="3200" b="1" dirty="0">
              <a:latin typeface="Century Gothic" panose="020B0502020202020204" pitchFamily="34" charset="0"/>
            </a:endParaRPr>
          </a:p>
          <a:p>
            <a:r>
              <a:rPr lang="en-US" altLang="ja-JP" sz="3200" b="1" dirty="0">
                <a:latin typeface="Century Gothic" panose="020B0502020202020204" pitchFamily="34" charset="0"/>
              </a:rPr>
              <a:t>         = 6</a:t>
            </a:r>
            <a:r>
              <a:rPr lang="en-US" altLang="ja-JP" sz="3200" b="1" dirty="0" smtClean="0">
                <a:latin typeface="Century Gothic" panose="020B0502020202020204" pitchFamily="34" charset="0"/>
              </a:rPr>
              <a:t> </a:t>
            </a:r>
            <a:r>
              <a:rPr lang="en-US" altLang="ja-JP" sz="3200" b="1" dirty="0">
                <a:latin typeface="Century Gothic" panose="020B0502020202020204" pitchFamily="34" charset="0"/>
              </a:rPr>
              <a:t>x       </a:t>
            </a:r>
            <a:r>
              <a:rPr lang="en-US" altLang="ja-JP" sz="3200" b="1" dirty="0" smtClean="0">
                <a:latin typeface="Century Gothic" panose="020B0502020202020204" pitchFamily="34" charset="0"/>
              </a:rPr>
              <a:t>   = </a:t>
            </a:r>
            <a:r>
              <a:rPr lang="en-US" altLang="ja-JP" sz="3200" dirty="0">
                <a:latin typeface="Century Gothic" panose="020B0502020202020204" pitchFamily="34" charset="0"/>
              </a:rPr>
              <a:t>18   </a:t>
            </a:r>
            <a:r>
              <a:rPr lang="en-US" altLang="ja-JP" sz="3200" dirty="0" smtClean="0">
                <a:latin typeface="Century Gothic" panose="020B0502020202020204" pitchFamily="34" charset="0"/>
              </a:rPr>
              <a:t> </a:t>
            </a:r>
            <a:r>
              <a:rPr lang="en-US" altLang="ja-JP" sz="3200" dirty="0">
                <a:latin typeface="Century Gothic" panose="020B0502020202020204" pitchFamily="34" charset="0"/>
              </a:rPr>
              <a:t>( 6</a:t>
            </a:r>
            <a:r>
              <a:rPr lang="en-US" altLang="ja-JP" sz="3200" dirty="0" smtClean="0">
                <a:latin typeface="Century Gothic" panose="020B0502020202020204" pitchFamily="34" charset="0"/>
              </a:rPr>
              <a:t> </a:t>
            </a:r>
            <a:r>
              <a:rPr lang="en-US" altLang="ja-JP" sz="3200" dirty="0">
                <a:latin typeface="Century Gothic" panose="020B0502020202020204" pitchFamily="34" charset="0"/>
              </a:rPr>
              <a:t>÷ 18 = </a:t>
            </a:r>
            <a:r>
              <a:rPr lang="en-US" altLang="ja-JP" sz="3200" dirty="0" smtClean="0">
                <a:latin typeface="Century Gothic" panose="020B0502020202020204" pitchFamily="34" charset="0"/>
              </a:rPr>
              <a:t>3)           </a:t>
            </a:r>
            <a:r>
              <a:rPr lang="en-US" altLang="ja-JP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= </a:t>
            </a:r>
            <a:r>
              <a:rPr lang="en-US" altLang="ja-JP" sz="32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3</a:t>
            </a:r>
            <a:endParaRPr lang="en-US" altLang="ja-JP" sz="32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endParaRPr lang="en-US" altLang="ja-JP" sz="3200" dirty="0">
              <a:latin typeface="Century Gothic" panose="020B0502020202020204" pitchFamily="34" charset="0"/>
            </a:endParaRPr>
          </a:p>
          <a:p>
            <a:endParaRPr lang="en-US" altLang="ja-JP" sz="3200" dirty="0" smtClean="0">
              <a:latin typeface="Century Gothic" panose="020B0502020202020204" pitchFamily="34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03685" y="264966"/>
            <a:ext cx="450155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Review 4 </a:t>
            </a:r>
            <a:endParaRPr lang="ja-JP" altLang="en-US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36" r="32788" b="60061"/>
          <a:stretch/>
        </p:blipFill>
        <p:spPr>
          <a:xfrm>
            <a:off x="3984947" y="2665318"/>
            <a:ext cx="681148" cy="723995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82" t="50122" r="32061" b="5272"/>
          <a:stretch/>
        </p:blipFill>
        <p:spPr>
          <a:xfrm>
            <a:off x="5950327" y="1696818"/>
            <a:ext cx="602742" cy="660369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36" r="32788" b="60061"/>
          <a:stretch/>
        </p:blipFill>
        <p:spPr>
          <a:xfrm>
            <a:off x="4668646" y="1624916"/>
            <a:ext cx="688935" cy="732271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82" t="50122" r="32061" b="5272"/>
          <a:stretch/>
        </p:blipFill>
        <p:spPr>
          <a:xfrm>
            <a:off x="2486339" y="4142943"/>
            <a:ext cx="602742" cy="660369"/>
          </a:xfrm>
          <a:prstGeom prst="rect">
            <a:avLst/>
          </a:prstGeom>
        </p:spPr>
      </p:pic>
      <p:pic>
        <p:nvPicPr>
          <p:cNvPr id="2050" name="Picture 2" descr="H:\DCIM\Mr. Concannon\Maths\教科書スキャン画像\２文字と式\205048-2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80" t="77042" r="6048" b="8524"/>
          <a:stretch/>
        </p:blipFill>
        <p:spPr bwMode="auto">
          <a:xfrm>
            <a:off x="5425606" y="197489"/>
            <a:ext cx="1267327" cy="1335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角丸四角形 21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36" r="32788" b="60061"/>
          <a:stretch/>
        </p:blipFill>
        <p:spPr>
          <a:xfrm>
            <a:off x="691590" y="4041268"/>
            <a:ext cx="681148" cy="723995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82" t="50122" r="32061" b="5272"/>
          <a:stretch/>
        </p:blipFill>
        <p:spPr>
          <a:xfrm>
            <a:off x="2506786" y="5089312"/>
            <a:ext cx="602742" cy="660369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36" r="32788" b="60061"/>
          <a:stretch/>
        </p:blipFill>
        <p:spPr>
          <a:xfrm>
            <a:off x="712037" y="4987637"/>
            <a:ext cx="681148" cy="723995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82" t="50122" r="32061" b="5272"/>
          <a:stretch/>
        </p:blipFill>
        <p:spPr>
          <a:xfrm>
            <a:off x="2467656" y="6014475"/>
            <a:ext cx="602742" cy="660369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36" r="32788" b="60061"/>
          <a:stretch/>
        </p:blipFill>
        <p:spPr>
          <a:xfrm>
            <a:off x="672907" y="5912800"/>
            <a:ext cx="681148" cy="723995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82" t="50122" r="32061" b="5272"/>
          <a:stretch/>
        </p:blipFill>
        <p:spPr>
          <a:xfrm>
            <a:off x="3149502" y="3261904"/>
            <a:ext cx="602742" cy="660369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82" t="50122" r="32061" b="5272"/>
          <a:stretch/>
        </p:blipFill>
        <p:spPr>
          <a:xfrm>
            <a:off x="7561024" y="4311232"/>
            <a:ext cx="602742" cy="660369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82" t="50122" r="32061" b="5272"/>
          <a:stretch/>
        </p:blipFill>
        <p:spPr>
          <a:xfrm>
            <a:off x="7594873" y="5252431"/>
            <a:ext cx="602742" cy="660369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82" t="50122" r="32061" b="5272"/>
          <a:stretch/>
        </p:blipFill>
        <p:spPr>
          <a:xfrm>
            <a:off x="7594873" y="6106589"/>
            <a:ext cx="602742" cy="66036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4336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875"/>
    </mc:Choice>
    <mc:Fallback xmlns="">
      <p:transition spd="slow" advTm="2687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2.9|5.9|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2.9|5.9|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2.9|5.9|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2.9|5.9|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2.9|5.9|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2.9|5.9|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2.9|5.9|6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481</Words>
  <Application>Microsoft Office PowerPoint</Application>
  <PresentationFormat>ユーザー設定</PresentationFormat>
  <Paragraphs>100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FJ-USER</cp:lastModifiedBy>
  <cp:revision>70</cp:revision>
  <dcterms:created xsi:type="dcterms:W3CDTF">2020-04-28T04:25:37Z</dcterms:created>
  <dcterms:modified xsi:type="dcterms:W3CDTF">2020-05-05T02:24:11Z</dcterms:modified>
</cp:coreProperties>
</file>